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3" r:id="rId2"/>
    <p:sldId id="274" r:id="rId3"/>
    <p:sldId id="275" r:id="rId4"/>
    <p:sldId id="306" r:id="rId5"/>
    <p:sldId id="267" r:id="rId6"/>
    <p:sldId id="278" r:id="rId7"/>
    <p:sldId id="285" r:id="rId8"/>
    <p:sldId id="277" r:id="rId9"/>
    <p:sldId id="279" r:id="rId10"/>
    <p:sldId id="284" r:id="rId11"/>
    <p:sldId id="283" r:id="rId12"/>
    <p:sldId id="282" r:id="rId13"/>
    <p:sldId id="281" r:id="rId14"/>
    <p:sldId id="301" r:id="rId15"/>
    <p:sldId id="307" r:id="rId16"/>
    <p:sldId id="280" r:id="rId17"/>
    <p:sldId id="287" r:id="rId18"/>
    <p:sldId id="303" r:id="rId19"/>
    <p:sldId id="288" r:id="rId20"/>
    <p:sldId id="304" r:id="rId21"/>
    <p:sldId id="305" r:id="rId22"/>
    <p:sldId id="290" r:id="rId23"/>
    <p:sldId id="291" r:id="rId24"/>
    <p:sldId id="292" r:id="rId25"/>
    <p:sldId id="293" r:id="rId26"/>
    <p:sldId id="295" r:id="rId27"/>
    <p:sldId id="294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49625F8-89C1-42F2-BD1E-CA7547A715A0}">
          <p14:sldIdLst>
            <p14:sldId id="273"/>
            <p14:sldId id="274"/>
            <p14:sldId id="275"/>
            <p14:sldId id="306"/>
            <p14:sldId id="267"/>
            <p14:sldId id="278"/>
            <p14:sldId id="285"/>
            <p14:sldId id="277"/>
            <p14:sldId id="279"/>
            <p14:sldId id="284"/>
            <p14:sldId id="283"/>
            <p14:sldId id="282"/>
            <p14:sldId id="281"/>
            <p14:sldId id="301"/>
            <p14:sldId id="307"/>
            <p14:sldId id="280"/>
            <p14:sldId id="287"/>
            <p14:sldId id="303"/>
            <p14:sldId id="288"/>
            <p14:sldId id="304"/>
            <p14:sldId id="305"/>
            <p14:sldId id="290"/>
            <p14:sldId id="291"/>
            <p14:sldId id="292"/>
            <p14:sldId id="293"/>
            <p14:sldId id="295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e, Vanessa" initials="YV" lastIdx="10" clrIdx="0">
    <p:extLst>
      <p:ext uri="{19B8F6BF-5375-455C-9EA6-DF929625EA0E}">
        <p15:presenceInfo xmlns:p15="http://schemas.microsoft.com/office/powerpoint/2012/main" userId="Yohe, Vane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A7E9-02E6-461D-934A-B6B6CE2A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FC8DC-BDD7-4A2A-BC4C-D1B5587E7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8A4F-1590-431B-874E-807A7F05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0C7AB-28C3-46A9-AB88-D75396F5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9F48-2BCB-4492-BF8A-F3B1D0D5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0D6F-94DB-4A23-A78A-63EFB37F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882124-3A8C-4649-B90C-4C08D80A5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51AA6-0038-46FB-845C-90F0485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33FF8-BB83-4FCA-8F8C-F2CAB42E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26914-3E76-40C9-AC37-E3BA6015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7304F-0A22-4DBB-8BA4-AD4085AC0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179D5-2E77-4C34-BFB1-243CFD4E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CD28-9989-45A6-B041-18E38368A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AA66-BE43-4BAD-A337-156738A3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4A6B5-61F7-451F-9412-B44C0875E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A7AD-68C6-4D9D-AF00-60B55100B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186D6-874E-45DB-82E4-A8F5660C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45A9-999B-44AA-B976-58D6966A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9AEEB-16E6-4FE1-8F95-669171EC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4100-D0CA-4A7E-A063-60D46595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2E30-9D06-4C29-922F-7EF9C964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5751E-0CFE-42B5-9367-6BDE7EB9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3CEE0-DCBE-459B-824B-0586F9AF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D935A-35A7-4D65-A51D-155AD31E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2321-78E6-4302-854A-48D1E90E4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52E0-E8FC-4842-8EB9-038972F6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754A-3971-491B-AD92-0BE8E9528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78AF2-9C06-43FA-803B-D5BF474DF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E7F4D1-18A2-4AE6-8615-4541B1CB8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29E0-3A84-464D-A33C-CCCD2686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3A7CD-F815-4E56-991D-600467AA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6B0B-0473-42C7-841B-E557EC88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4EFC7-AF3B-49D7-AAE3-AB2743AF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C0AB68-0214-4DD8-A09B-728510F5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8A7C3-EF60-4E16-BBE0-231284099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86435-B2A3-47DC-8FB2-901A3ED94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9DF14-556D-4D56-963D-D3A24E14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8D0A54-7BAC-4BE1-A7D9-7C22AF86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9DA8C-1D2D-456A-B3D7-2FA2D0520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7FA7-CCEC-485E-9154-82456958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2911E6-A94A-435C-9D62-89D28F83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C8FA5-87F7-4944-B533-B5CF6BAF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829D7-88B1-4119-9B00-27E905AA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59793-0A22-41B0-978C-E2C1BC20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1A44E-F0B6-4E89-A38A-703532E3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AFF89-23BB-41B1-B982-C4720D10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7AE1-7A9F-4FC7-8F9F-3469FF37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9247A-5A9F-4DA7-B617-9D9B0D58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F096E-8577-44BD-8EE8-572AE5258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81417-FB3B-4C22-806E-94F57528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266CA-E099-40A7-920F-02CF4644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A9ECA-7B20-4EAE-9ABC-5044F366E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B6BF-33DF-421B-88D2-B4C95156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10C63-288E-446E-A29E-1B1F8C2D7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52531-9C6B-403D-8E36-96F6282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9D0BA-C00D-4593-B79A-8A69BB8A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FAE85-35C0-49A1-BB02-44BED36B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55DF0-9B56-4DE9-ABFA-AE172123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62EAC-394D-4484-9DC7-196C6146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C8F2E-0F6A-4158-9B12-3E0B8A8C1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5881-28FB-4756-A896-1F820BD90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7/14/2021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ED85B-3CF8-4A91-85BF-161326C22A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EEB8-F247-49CA-BD65-527A72707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7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gsa.gov/about-us/regions/welcome-to-the-pacific-rim-region-9/land-ports-of-entry/calexico-west-land-port-of-entry/calexico-west-lpoe-environmental-review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7A02C2-6AA9-4B04-B6BC-0EA9D2392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" y="0"/>
            <a:ext cx="121689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B6C713-41C1-404F-9D2B-17C3388FB3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Temporary Pedestrian Process Facility at Calexico West Port of Entry in Calexico, California</a:t>
            </a:r>
            <a:br>
              <a:rPr lang="en-US" dirty="0"/>
            </a:br>
            <a:r>
              <a:rPr lang="en-US" dirty="0"/>
              <a:t>Environmental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866B6-0F01-4468-A584-DC8A5043A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Osmahn Anthony Kadri</a:t>
            </a:r>
          </a:p>
          <a:p>
            <a:r>
              <a:rPr lang="en-US" dirty="0"/>
              <a:t>NEPA Program Manager</a:t>
            </a:r>
          </a:p>
          <a:p>
            <a:r>
              <a:rPr lang="en-US" dirty="0"/>
              <a:t>Virtual Public Scoping Meeting, July 13, 2021 </a:t>
            </a:r>
          </a:p>
        </p:txBody>
      </p:sp>
    </p:spTree>
    <p:extLst>
      <p:ext uri="{BB962C8B-B14F-4D97-AF65-F5344CB8AC3E}">
        <p14:creationId xmlns:p14="http://schemas.microsoft.com/office/powerpoint/2010/main" val="33487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Environmental Assessment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What is included in EA:</a:t>
            </a:r>
          </a:p>
          <a:p>
            <a:pPr lvl="1"/>
            <a:r>
              <a:rPr lang="en-US" dirty="0"/>
              <a:t>Need for proposed project</a:t>
            </a:r>
          </a:p>
          <a:p>
            <a:pPr lvl="1"/>
            <a:r>
              <a:rPr lang="en-US" dirty="0"/>
              <a:t>Alternatives considered</a:t>
            </a:r>
          </a:p>
          <a:p>
            <a:pPr lvl="1"/>
            <a:r>
              <a:rPr lang="en-US" dirty="0"/>
              <a:t>Environmental impacts of each alternative</a:t>
            </a:r>
          </a:p>
          <a:p>
            <a:pPr lvl="1"/>
            <a:r>
              <a:rPr lang="en-US" dirty="0"/>
              <a:t>Findings – determine if there is significant impact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55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Some environmental resources considered in EA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4"/>
            <a:ext cx="41910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Air Quality/Climate Change </a:t>
            </a:r>
          </a:p>
          <a:p>
            <a:r>
              <a:rPr lang="en-US" sz="2800" dirty="0"/>
              <a:t>Cultural and Paleontological Resources </a:t>
            </a:r>
          </a:p>
          <a:p>
            <a:r>
              <a:rPr lang="en-US" sz="2800" dirty="0"/>
              <a:t>Environmental Justice</a:t>
            </a:r>
          </a:p>
          <a:p>
            <a:r>
              <a:rPr lang="en-US" sz="2800" dirty="0"/>
              <a:t>Farmlands – Prime or Unique</a:t>
            </a:r>
          </a:p>
          <a:p>
            <a:r>
              <a:rPr lang="en-US" sz="2800" dirty="0"/>
              <a:t>Floodplains</a:t>
            </a:r>
          </a:p>
          <a:p>
            <a:r>
              <a:rPr lang="en-US" sz="2800" dirty="0"/>
              <a:t>Land Use</a:t>
            </a:r>
          </a:p>
          <a:p>
            <a:r>
              <a:rPr lang="en-US" sz="2800" dirty="0"/>
              <a:t>Migratory Birds</a:t>
            </a:r>
          </a:p>
          <a:p>
            <a:r>
              <a:rPr lang="en-US" sz="2800" dirty="0"/>
              <a:t>Minerals</a:t>
            </a:r>
          </a:p>
          <a:p>
            <a:r>
              <a:rPr lang="en-US" sz="2800" dirty="0"/>
              <a:t>Native American Religious Concerns</a:t>
            </a:r>
          </a:p>
          <a:p>
            <a:r>
              <a:rPr lang="en-US" sz="2800" dirty="0"/>
              <a:t>Noise and Sensitive Receptors</a:t>
            </a:r>
          </a:p>
          <a:p>
            <a:r>
              <a:rPr lang="en-US" sz="2800" dirty="0"/>
              <a:t>Recreation</a:t>
            </a:r>
          </a:p>
          <a:p>
            <a:r>
              <a:rPr lang="en-US" sz="2800" dirty="0"/>
              <a:t>Public Health and Safety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44627FD-C7BF-4842-9C40-EFFFE087D2DB}"/>
              </a:ext>
            </a:extLst>
          </p:cNvPr>
          <p:cNvSpPr/>
          <p:nvPr/>
        </p:nvSpPr>
        <p:spPr>
          <a:xfrm>
            <a:off x="6856412" y="1797308"/>
            <a:ext cx="502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Socioeconomic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Soils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Threatened or Endangered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Travel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Vegetation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Visual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Wastes – Hazardous or Solid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Water Quality – Drinking or 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Weeds – Invasive and Non-native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Wetlands/Riparian Zones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Wild and Scenic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Wild Horses/Burros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Wilderness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Wildlife</a:t>
            </a:r>
          </a:p>
        </p:txBody>
      </p:sp>
    </p:spTree>
    <p:extLst>
      <p:ext uri="{BB962C8B-B14F-4D97-AF65-F5344CB8AC3E}">
        <p14:creationId xmlns:p14="http://schemas.microsoft.com/office/powerpoint/2010/main" val="827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Environmental Assessment </a:t>
            </a:r>
            <a:br>
              <a:rPr lang="en-US" dirty="0"/>
            </a:br>
            <a:r>
              <a:rPr lang="en-US" dirty="0"/>
              <a:t>process overview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0BC590-DA0F-42B4-846A-A2A2458D6907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2064DA7-D21D-4C9B-A224-B6631EE23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7503" y="2510693"/>
            <a:ext cx="7693819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Topics for public comment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Observances about occurrence of protected species near project</a:t>
            </a:r>
          </a:p>
          <a:p>
            <a:r>
              <a:rPr lang="en-US" dirty="0"/>
              <a:t>Suggestions on ways to minimize traffic delays during construction</a:t>
            </a:r>
          </a:p>
          <a:p>
            <a:r>
              <a:rPr lang="en-US" dirty="0"/>
              <a:t>Comments about alternatives, environmental issues to be discussed in Draft Environmental Assessment</a:t>
            </a:r>
          </a:p>
          <a:p>
            <a:r>
              <a:rPr lang="en-US" dirty="0"/>
              <a:t>Suggestions about cultural resource data sources, applicable types of identification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623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ED62-1DF5-4B0B-B180-C913F5F7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Calexico West Land Port of Entry Temporary Pedestrian Process Facility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0E440B-D933-4E9B-8101-F635C5E4E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4863"/>
          <a:stretch/>
        </p:blipFill>
        <p:spPr bwMode="auto">
          <a:xfrm>
            <a:off x="1674812" y="1690689"/>
            <a:ext cx="8578851" cy="486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194BA927-A84C-49E2-8A92-28FB885F4268}"/>
              </a:ext>
            </a:extLst>
          </p:cNvPr>
          <p:cNvSpPr/>
          <p:nvPr/>
        </p:nvSpPr>
        <p:spPr>
          <a:xfrm>
            <a:off x="6722370" y="2895600"/>
            <a:ext cx="1734241" cy="762000"/>
          </a:xfrm>
          <a:prstGeom prst="borderCallout1">
            <a:avLst>
              <a:gd name="adj1" fmla="val 18750"/>
              <a:gd name="adj2" fmla="val -8333"/>
              <a:gd name="adj3" fmla="val 219167"/>
              <a:gd name="adj4" fmla="val -1020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Approximate Site Location</a:t>
            </a:r>
          </a:p>
        </p:txBody>
      </p:sp>
    </p:spTree>
    <p:extLst>
      <p:ext uri="{BB962C8B-B14F-4D97-AF65-F5344CB8AC3E}">
        <p14:creationId xmlns:p14="http://schemas.microsoft.com/office/powerpoint/2010/main" val="175790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9ED62-1DF5-4B0B-B180-C913F5F7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Calexico West Land Port of Entry Temporary Pedestrian Process Facility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AA41B-64A8-445C-9207-0B8B3A151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6" y="1690689"/>
            <a:ext cx="7816851" cy="49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38109068-7508-4FE7-9321-7AD588BF60F4}"/>
              </a:ext>
            </a:extLst>
          </p:cNvPr>
          <p:cNvSpPr/>
          <p:nvPr/>
        </p:nvSpPr>
        <p:spPr>
          <a:xfrm>
            <a:off x="6722370" y="2895600"/>
            <a:ext cx="1734241" cy="762000"/>
          </a:xfrm>
          <a:prstGeom prst="borderCallout1">
            <a:avLst>
              <a:gd name="adj1" fmla="val 18750"/>
              <a:gd name="adj2" fmla="val -8333"/>
              <a:gd name="adj3" fmla="val 123929"/>
              <a:gd name="adj4" fmla="val -61883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Approximate Site Boundary</a:t>
            </a:r>
          </a:p>
        </p:txBody>
      </p:sp>
    </p:spTree>
    <p:extLst>
      <p:ext uri="{BB962C8B-B14F-4D97-AF65-F5344CB8AC3E}">
        <p14:creationId xmlns:p14="http://schemas.microsoft.com/office/powerpoint/2010/main" val="23424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Calexico West LOPE Temporary Pedestrian Process Facility Project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>
            <a:normAutofit/>
          </a:bodyPr>
          <a:lstStyle/>
          <a:p>
            <a:r>
              <a:rPr lang="en-US" dirty="0"/>
              <a:t>Purpose and Need</a:t>
            </a:r>
          </a:p>
          <a:p>
            <a:pPr lvl="1"/>
            <a:r>
              <a:rPr lang="en-US" dirty="0"/>
              <a:t>Construct a temporary pedestrian processing facility to be used by the United States Customs and Border Protection and partner agencies in Calexico, California</a:t>
            </a:r>
          </a:p>
          <a:p>
            <a:pPr lvl="1"/>
            <a:r>
              <a:rPr lang="en-US" dirty="0"/>
              <a:t>While current facility, existing structures are demolished, new structure installed for Customs and Border Protection and Immigration and Customs Enforcement</a:t>
            </a:r>
          </a:p>
          <a:p>
            <a:r>
              <a:rPr lang="en-US" dirty="0"/>
              <a:t>Objective</a:t>
            </a:r>
          </a:p>
          <a:p>
            <a:pPr lvl="1"/>
            <a:r>
              <a:rPr lang="en-US" dirty="0"/>
              <a:t>Ensure continued services for those crossing between the United States of America and Mexico while new facility is installed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9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Proposed project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Proposed temporary facility located adjacent to Historic Customs House at 340 East 1</a:t>
            </a:r>
            <a:r>
              <a:rPr lang="en-US" baseline="30000" dirty="0"/>
              <a:t>st</a:t>
            </a:r>
            <a:r>
              <a:rPr lang="en-US" dirty="0"/>
              <a:t> Street </a:t>
            </a:r>
          </a:p>
          <a:p>
            <a:r>
              <a:rPr lang="en-US" dirty="0"/>
              <a:t>Temporary, premanufactured modular building facility anticipated to be located on Heffernan Road</a:t>
            </a:r>
          </a:p>
          <a:p>
            <a:pPr lvl="1"/>
            <a:r>
              <a:rPr lang="en-US" dirty="0"/>
              <a:t>South of East 1</a:t>
            </a:r>
            <a:r>
              <a:rPr lang="en-US" baseline="30000" dirty="0"/>
              <a:t>st</a:t>
            </a:r>
            <a:r>
              <a:rPr lang="en-US" dirty="0"/>
              <a:t> Street</a:t>
            </a:r>
          </a:p>
          <a:p>
            <a:pPr lvl="1"/>
            <a:r>
              <a:rPr lang="en-US" dirty="0"/>
              <a:t>West of Historic Customs House</a:t>
            </a:r>
          </a:p>
          <a:p>
            <a:r>
              <a:rPr lang="en-US" dirty="0"/>
              <a:t>Facility requires acquisition of Heffernan Road to south of East 1</a:t>
            </a:r>
            <a:r>
              <a:rPr lang="en-US" baseline="30000" dirty="0"/>
              <a:t>st</a:t>
            </a:r>
            <a:r>
              <a:rPr lang="en-US" dirty="0"/>
              <a:t> Street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1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B363-B0DC-49FE-8056-886D312C1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42" y="381000"/>
            <a:ext cx="10512862" cy="1325563"/>
          </a:xfrm>
        </p:spPr>
        <p:txBody>
          <a:bodyPr/>
          <a:lstStyle/>
          <a:p>
            <a:r>
              <a:rPr lang="en-US" dirty="0"/>
              <a:t>Proposed building rendering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E78A33-77F4-43E1-ABCF-FA7291069491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128A09-8D86-4ACB-A602-A8FC14B5BA93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645FC9-DAF6-4565-A288-0F0321D2F51E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1E8720B-A56E-44E2-9D7E-5B34CD5DA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DA0D04B-6356-4AB8-9742-850988B129EE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1B4795-4D16-4BFF-9A90-6264BE0AAF15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72F62F6-643D-42F0-ADAD-8D3B0DA6E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06" y="1575356"/>
            <a:ext cx="9537106" cy="44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Proposed project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>
            <a:normAutofit/>
          </a:bodyPr>
          <a:lstStyle/>
          <a:p>
            <a:r>
              <a:rPr lang="en-US" dirty="0"/>
              <a:t>Two facilities will be approximately 8,804 square feet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/>
              <a:t>Fire lane to west</a:t>
            </a:r>
          </a:p>
          <a:p>
            <a:pPr lvl="1"/>
            <a:r>
              <a:rPr lang="en-US" dirty="0"/>
              <a:t>Shaded pedestrian ramps leading to/from building</a:t>
            </a:r>
          </a:p>
          <a:p>
            <a:pPr lvl="1"/>
            <a:r>
              <a:rPr lang="en-US" dirty="0"/>
              <a:t>Pedestrian pick up/drop-off areas on north side</a:t>
            </a:r>
          </a:p>
          <a:p>
            <a:pPr lvl="1"/>
            <a:r>
              <a:rPr lang="en-US" dirty="0"/>
              <a:t>Secured sally port</a:t>
            </a:r>
          </a:p>
          <a:p>
            <a:pPr lvl="1"/>
            <a:r>
              <a:rPr lang="en-US" dirty="0"/>
              <a:t>Secured outdoor shaded ancillary area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53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AF8D-B7BB-44EF-BF32-F23BE39B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Teams “Raise Hand” and “Chat” functions for Q&amp;A session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E484A9-972F-4D5E-B0E4-5ACBE7246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2057400"/>
            <a:ext cx="9584292" cy="2819400"/>
          </a:xfrm>
        </p:spPr>
      </p:pic>
    </p:spTree>
    <p:extLst>
      <p:ext uri="{BB962C8B-B14F-4D97-AF65-F5344CB8AC3E}">
        <p14:creationId xmlns:p14="http://schemas.microsoft.com/office/powerpoint/2010/main" val="19387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Proposed project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>
            <a:normAutofit/>
          </a:bodyPr>
          <a:lstStyle/>
          <a:p>
            <a:r>
              <a:rPr lang="en-US" dirty="0"/>
              <a:t>Interior of building includes:</a:t>
            </a:r>
          </a:p>
          <a:p>
            <a:pPr lvl="1"/>
            <a:r>
              <a:rPr lang="en-US" dirty="0"/>
              <a:t>Wait areas</a:t>
            </a:r>
          </a:p>
          <a:p>
            <a:pPr lvl="1"/>
            <a:r>
              <a:rPr lang="en-US" dirty="0"/>
              <a:t>Administrative offices</a:t>
            </a:r>
          </a:p>
          <a:p>
            <a:pPr lvl="1"/>
            <a:r>
              <a:rPr lang="en-US" dirty="0"/>
              <a:t>Interview rooms</a:t>
            </a:r>
          </a:p>
          <a:p>
            <a:pPr lvl="1"/>
            <a:r>
              <a:rPr lang="en-US" dirty="0"/>
              <a:t>Property storage</a:t>
            </a:r>
          </a:p>
          <a:p>
            <a:pPr lvl="1"/>
            <a:r>
              <a:rPr lang="en-US" dirty="0"/>
              <a:t>Inspection areas</a:t>
            </a:r>
          </a:p>
          <a:p>
            <a:pPr lvl="1"/>
            <a:r>
              <a:rPr lang="en-US" dirty="0"/>
              <a:t>Processing areas</a:t>
            </a:r>
          </a:p>
          <a:p>
            <a:pPr lvl="1"/>
            <a:r>
              <a:rPr lang="en-US" dirty="0"/>
              <a:t>Restrooms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0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Proposed project information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>
            <a:normAutofit/>
          </a:bodyPr>
          <a:lstStyle/>
          <a:p>
            <a:r>
              <a:rPr lang="en-US" dirty="0"/>
              <a:t>Includes installation of one-story, pre-manufactured modular building</a:t>
            </a:r>
          </a:p>
          <a:p>
            <a:r>
              <a:rPr lang="en-US" dirty="0"/>
              <a:t>Structure will be used for the purpose of pedestrian processing at the Land Port of Entry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88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Alternative No.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Install Calexico West Land Port of Entry (LPOE) Temporary Pedestrian Process Facility, associated infrastructure </a:t>
            </a:r>
          </a:p>
          <a:p>
            <a:r>
              <a:rPr lang="en-US" dirty="0"/>
              <a:t>Structure will be used for pedestrian processing at LPOE</a:t>
            </a:r>
          </a:p>
          <a:p>
            <a:r>
              <a:rPr lang="en-US" dirty="0"/>
              <a:t>Building would be installed on portion of Heffernan Avenue, parking area to west of Customs House</a:t>
            </a:r>
          </a:p>
          <a:p>
            <a:r>
              <a:rPr lang="en-US" dirty="0"/>
              <a:t>No change in personnel staffing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8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Alternative No. 1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Construction likely to impact:</a:t>
            </a:r>
          </a:p>
          <a:p>
            <a:pPr lvl="1"/>
            <a:r>
              <a:rPr lang="en-US" dirty="0"/>
              <a:t>Parking</a:t>
            </a:r>
          </a:p>
          <a:p>
            <a:pPr lvl="1"/>
            <a:r>
              <a:rPr lang="en-US" dirty="0"/>
              <a:t>Loading/unloading merchandise for retail facility west of proposed temporary building</a:t>
            </a:r>
          </a:p>
          <a:p>
            <a:pPr lvl="1"/>
            <a:r>
              <a:rPr lang="en-US" dirty="0"/>
              <a:t>Traffic flow along East 1</a:t>
            </a:r>
            <a:r>
              <a:rPr lang="en-US" baseline="30000" dirty="0"/>
              <a:t>st</a:t>
            </a:r>
            <a:r>
              <a:rPr lang="en-US" dirty="0"/>
              <a:t> Street during construction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38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“No Action” Alternative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Assumes temporary facility would not be built</a:t>
            </a:r>
          </a:p>
          <a:p>
            <a:r>
              <a:rPr lang="en-US" dirty="0"/>
              <a:t>Operations in current facility would continue under current conditions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8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How to submit public comments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4"/>
            <a:ext cx="9676032" cy="44227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comments, questions accepted via:</a:t>
            </a:r>
          </a:p>
          <a:p>
            <a:pPr lvl="1"/>
            <a:r>
              <a:rPr lang="en-US" dirty="0"/>
              <a:t>Email: osmahn.kadri@gsa.gov</a:t>
            </a:r>
          </a:p>
          <a:p>
            <a:pPr lvl="1"/>
            <a:r>
              <a:rPr lang="en-US" dirty="0"/>
              <a:t>Snail mail: </a:t>
            </a:r>
          </a:p>
          <a:p>
            <a:pPr marL="457063" lvl="1" indent="0">
              <a:buNone/>
            </a:pPr>
            <a:r>
              <a:rPr lang="en-US" dirty="0"/>
              <a:t>	Attn: Ms. Bianca Rivera</a:t>
            </a:r>
          </a:p>
          <a:p>
            <a:pPr marL="457063" lvl="1" indent="0">
              <a:buNone/>
            </a:pPr>
            <a:r>
              <a:rPr lang="en-US" dirty="0"/>
              <a:t>	355 South Euclid Avenue, Suite 107</a:t>
            </a:r>
          </a:p>
          <a:p>
            <a:pPr marL="457063" lvl="1" indent="0">
              <a:buNone/>
            </a:pPr>
            <a:r>
              <a:rPr lang="en-US" dirty="0"/>
              <a:t>	Tucson, AZ 85719</a:t>
            </a:r>
          </a:p>
          <a:p>
            <a:r>
              <a:rPr lang="en-US" dirty="0"/>
              <a:t>Deadline: </a:t>
            </a:r>
            <a:r>
              <a:rPr lang="en-US" b="1" dirty="0"/>
              <a:t>July 30, 2021</a:t>
            </a:r>
          </a:p>
          <a:p>
            <a:r>
              <a:rPr lang="en-US" dirty="0"/>
              <a:t>Public notification regarding project will continue:</a:t>
            </a:r>
          </a:p>
          <a:p>
            <a:pPr lvl="1"/>
            <a:r>
              <a:rPr lang="en-US" dirty="0"/>
              <a:t>In </a:t>
            </a:r>
            <a:r>
              <a:rPr lang="en-US" i="1" dirty="0"/>
              <a:t>Calexico Chronical</a:t>
            </a:r>
          </a:p>
          <a:p>
            <a:pPr lvl="1"/>
            <a:r>
              <a:rPr lang="en-US" dirty="0"/>
              <a:t>On project website: </a:t>
            </a:r>
            <a:r>
              <a:rPr lang="en-US" u="sng" dirty="0">
                <a:hlinkClick r:id="rId2"/>
              </a:rPr>
              <a:t>https://www.gsa.gov/about-us/regions/welcome-to-the-pacific-rim-region-9/land-ports-of-entry/calexico-west-land-port-of-entry/calexico-west-lpoe-environmental-review</a:t>
            </a:r>
            <a:r>
              <a:rPr lang="en-US" u="sng" dirty="0"/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30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Q&amp;A session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After meeting, email osmahn.kadri@gsa.gov with questions, comments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8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Public comments, questions accepted via:</a:t>
            </a:r>
          </a:p>
          <a:p>
            <a:pPr lvl="1"/>
            <a:r>
              <a:rPr lang="en-US" dirty="0"/>
              <a:t>Email: osmahn.kadri@gsa.gov</a:t>
            </a:r>
          </a:p>
          <a:p>
            <a:pPr lvl="1"/>
            <a:r>
              <a:rPr lang="en-US" dirty="0"/>
              <a:t>Snail mail: </a:t>
            </a:r>
          </a:p>
          <a:p>
            <a:pPr marL="457063" lvl="1" indent="0">
              <a:buNone/>
            </a:pPr>
            <a:r>
              <a:rPr lang="en-US" dirty="0"/>
              <a:t>	Attn: Ms. Bianca Rivera</a:t>
            </a:r>
          </a:p>
          <a:p>
            <a:pPr marL="457063" lvl="1" indent="0">
              <a:buNone/>
            </a:pPr>
            <a:r>
              <a:rPr lang="en-US" dirty="0"/>
              <a:t>	355 South Euclid Avenue, Suite 107</a:t>
            </a:r>
          </a:p>
          <a:p>
            <a:pPr marL="457063" lvl="1" indent="0">
              <a:buNone/>
            </a:pPr>
            <a:r>
              <a:rPr lang="en-US" dirty="0"/>
              <a:t>	Tucson, AZ 85719</a:t>
            </a:r>
          </a:p>
          <a:p>
            <a:r>
              <a:rPr lang="en-US" dirty="0"/>
              <a:t>Deadline: </a:t>
            </a:r>
            <a:r>
              <a:rPr lang="en-US" b="1" dirty="0"/>
              <a:t>July 30, 2021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3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E735-CAFC-4661-8FEB-BA23E633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“Raise Hand” function during Q&amp;A session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200ED6-9176-44CA-8F17-1DDC3EA62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811" y="1981200"/>
            <a:ext cx="9609563" cy="3429000"/>
          </a:xfrm>
        </p:spPr>
      </p:pic>
    </p:spTree>
    <p:extLst>
      <p:ext uri="{BB962C8B-B14F-4D97-AF65-F5344CB8AC3E}">
        <p14:creationId xmlns:p14="http://schemas.microsoft.com/office/powerpoint/2010/main" val="1610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E735-CAFC-4661-8FEB-BA23E633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“Chat” function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3993E6-4B3B-461E-BF45-A8463B309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165" y="1447800"/>
            <a:ext cx="5907604" cy="1717267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99CD75-CCD9-433D-8660-8F91A5DB4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2" y="3229692"/>
            <a:ext cx="5907604" cy="356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4"/>
            <a:ext cx="9676032" cy="4667249"/>
          </a:xfrm>
        </p:spPr>
        <p:txBody>
          <a:bodyPr>
            <a:normAutofit/>
          </a:bodyPr>
          <a:lstStyle/>
          <a:p>
            <a:r>
              <a:rPr lang="en-US" dirty="0"/>
              <a:t>Introduction to GSA</a:t>
            </a:r>
          </a:p>
          <a:p>
            <a:r>
              <a:rPr lang="en-US" dirty="0"/>
              <a:t>Environmental Assessment objectives</a:t>
            </a:r>
          </a:p>
          <a:p>
            <a:r>
              <a:rPr lang="en-US" dirty="0"/>
              <a:t>Topics for public comment</a:t>
            </a:r>
          </a:p>
          <a:p>
            <a:r>
              <a:rPr lang="en-US" dirty="0"/>
              <a:t>Project purpose and need</a:t>
            </a:r>
          </a:p>
          <a:p>
            <a:r>
              <a:rPr lang="en-US" dirty="0"/>
              <a:t>Project description</a:t>
            </a:r>
          </a:p>
          <a:p>
            <a:r>
              <a:rPr lang="en-US" dirty="0"/>
              <a:t>How to submit comments</a:t>
            </a:r>
          </a:p>
          <a:p>
            <a:r>
              <a:rPr lang="en-US" dirty="0"/>
              <a:t>Q&amp;A session</a:t>
            </a:r>
          </a:p>
          <a:p>
            <a:r>
              <a:rPr lang="en-US" dirty="0"/>
              <a:t>Closing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Introduction to Public Building Services  (PBS) and GSA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>
            <a:normAutofit/>
          </a:bodyPr>
          <a:lstStyle/>
          <a:p>
            <a:r>
              <a:rPr lang="en-US" dirty="0"/>
              <a:t>Serves other civilian federal agencies, who use GSA programs to provide workspace, furnishings at best value to the American taxpayer</a:t>
            </a:r>
          </a:p>
          <a:p>
            <a:r>
              <a:rPr lang="en-US" dirty="0"/>
              <a:t>Acquire space through new construction, leasing, maintaining federal properties nationwide</a:t>
            </a:r>
          </a:p>
          <a:p>
            <a:r>
              <a:rPr lang="en-US" dirty="0"/>
              <a:t>Own, lease more than 8,800 assets</a:t>
            </a:r>
          </a:p>
          <a:p>
            <a:r>
              <a:rPr lang="en-US" dirty="0"/>
              <a:t>Maintain more than 370 million square feet of workspace for 1.1 million federal employees</a:t>
            </a:r>
          </a:p>
          <a:p>
            <a:r>
              <a:rPr lang="en-US" dirty="0"/>
              <a:t>Preserve more than 500 historic properties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9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Scoping Meeting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Gather public questions, comments about the proposed alternatives for Calexico West Land Port of Entry (LPOE) Temporary Pedestrian Process Facility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0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Environmental Assessment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GSA has determined that an Environmental Assessment (EA) would need to be prepared to evaluate the significance of potential impacts resulting from proposed project</a:t>
            </a:r>
          </a:p>
          <a:p>
            <a:r>
              <a:rPr lang="en-US" dirty="0"/>
              <a:t>Council on Environmental Quality (CEQ) regulations provide guidance on the preparation of EA and define significance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74812" y="365126"/>
            <a:ext cx="9676032" cy="1325563"/>
          </a:xfrm>
        </p:spPr>
        <p:txBody>
          <a:bodyPr/>
          <a:lstStyle/>
          <a:p>
            <a:r>
              <a:rPr lang="en-US" dirty="0"/>
              <a:t>Environmental Assessment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74812" y="1825625"/>
            <a:ext cx="9676032" cy="4351338"/>
          </a:xfrm>
        </p:spPr>
        <p:txBody>
          <a:bodyPr/>
          <a:lstStyle/>
          <a:p>
            <a:r>
              <a:rPr lang="en-US" dirty="0"/>
              <a:t>National Environmental Policy Act (NEPA) of 1969</a:t>
            </a:r>
          </a:p>
          <a:p>
            <a:r>
              <a:rPr lang="en-US" dirty="0"/>
              <a:t>Provides interested public, agencies opportunity early in planning process to:</a:t>
            </a:r>
          </a:p>
          <a:p>
            <a:pPr lvl="1"/>
            <a:r>
              <a:rPr lang="en-US" dirty="0"/>
              <a:t>Provide input</a:t>
            </a:r>
          </a:p>
          <a:p>
            <a:pPr lvl="1"/>
            <a:r>
              <a:rPr lang="en-US" dirty="0"/>
              <a:t>Identify issues</a:t>
            </a:r>
          </a:p>
          <a:p>
            <a:pPr lvl="1"/>
            <a:r>
              <a:rPr lang="en-US" dirty="0"/>
              <a:t>Offer solutions</a:t>
            </a:r>
          </a:p>
          <a:p>
            <a:r>
              <a:rPr lang="en-US" dirty="0"/>
              <a:t>GSA is lead agency for this EA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C3AACA-C46E-4E29-BD01-FB9AD44A48A7}"/>
              </a:ext>
            </a:extLst>
          </p:cNvPr>
          <p:cNvGrpSpPr/>
          <p:nvPr/>
        </p:nvGrpSpPr>
        <p:grpSpPr>
          <a:xfrm>
            <a:off x="0" y="0"/>
            <a:ext cx="1338942" cy="6857998"/>
            <a:chOff x="0" y="0"/>
            <a:chExt cx="1338942" cy="685799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4BE74F-AD85-4C20-8E68-DE088D311007}"/>
                </a:ext>
              </a:extLst>
            </p:cNvPr>
            <p:cNvGrpSpPr/>
            <p:nvPr/>
          </p:nvGrpSpPr>
          <p:grpSpPr>
            <a:xfrm>
              <a:off x="0" y="0"/>
              <a:ext cx="1338942" cy="6857998"/>
              <a:chOff x="0" y="0"/>
              <a:chExt cx="1338942" cy="6857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DD1481-8CB6-4C5D-9AE8-7739D9E3DB85}"/>
                  </a:ext>
                </a:extLst>
              </p:cNvPr>
              <p:cNvSpPr/>
              <p:nvPr/>
            </p:nvSpPr>
            <p:spPr>
              <a:xfrm>
                <a:off x="0" y="1"/>
                <a:ext cx="979714" cy="5791199"/>
              </a:xfrm>
              <a:prstGeom prst="rect">
                <a:avLst/>
              </a:prstGeom>
              <a:solidFill>
                <a:srgbClr val="26457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742298-47AE-40C1-893B-CEAB2FBE5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5854131"/>
                <a:ext cx="990600" cy="10038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8C8520-D88D-49CD-81A9-E595D8A16BD5}"/>
                  </a:ext>
                </a:extLst>
              </p:cNvPr>
              <p:cNvSpPr/>
              <p:nvPr/>
            </p:nvSpPr>
            <p:spPr>
              <a:xfrm>
                <a:off x="1055913" y="0"/>
                <a:ext cx="283029" cy="5780314"/>
              </a:xfrm>
              <a:prstGeom prst="rect">
                <a:avLst/>
              </a:prstGeom>
              <a:solidFill>
                <a:srgbClr val="5C84CC"/>
              </a:solidFill>
              <a:ln>
                <a:solidFill>
                  <a:srgbClr val="5C84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713F2-3410-4CD6-BA93-AC1FC327D441}"/>
                </a:ext>
              </a:extLst>
            </p:cNvPr>
            <p:cNvSpPr/>
            <p:nvPr/>
          </p:nvSpPr>
          <p:spPr>
            <a:xfrm>
              <a:off x="1055913" y="5854131"/>
              <a:ext cx="283029" cy="1003867"/>
            </a:xfrm>
            <a:prstGeom prst="rect">
              <a:avLst/>
            </a:prstGeom>
            <a:solidFill>
              <a:srgbClr val="82A1D8"/>
            </a:solidFill>
            <a:ln>
              <a:solidFill>
                <a:srgbClr val="82A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7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506_GSA_Calexico_v2" id="{83FD150B-67B0-41CF-A766-E6A0D85C5EC4}" vid="{D4C8BECA-6DCA-46CD-984F-0B67779753B7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210506_GSA_Calexico_v2</Template>
  <TotalTime>1969</TotalTime>
  <Words>937</Words>
  <Application>Microsoft Office PowerPoint</Application>
  <PresentationFormat>Custom</PresentationFormat>
  <Paragraphs>144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Euphemia</vt:lpstr>
      <vt:lpstr>Office Theme</vt:lpstr>
      <vt:lpstr>Temporary Pedestrian Process Facility at Calexico West Port of Entry in Calexico, California Environmental Assessment</vt:lpstr>
      <vt:lpstr>Accessing Teams “Raise Hand” and “Chat” functions for Q&amp;A session</vt:lpstr>
      <vt:lpstr>How to use “Raise Hand” function during Q&amp;A session</vt:lpstr>
      <vt:lpstr>How to use “Chat” function</vt:lpstr>
      <vt:lpstr>Meeting Agenda</vt:lpstr>
      <vt:lpstr>Introduction to Public Building Services  (PBS) and GSA</vt:lpstr>
      <vt:lpstr>Scoping Meeting objectives</vt:lpstr>
      <vt:lpstr>Environmental Assessment objectives</vt:lpstr>
      <vt:lpstr>Environmental Assessment objectives</vt:lpstr>
      <vt:lpstr>Environmental Assessment objectives</vt:lpstr>
      <vt:lpstr>Some environmental resources considered in EA</vt:lpstr>
      <vt:lpstr>Environmental Assessment  process overview</vt:lpstr>
      <vt:lpstr>Topics for public comment</vt:lpstr>
      <vt:lpstr>Calexico West Land Port of Entry Temporary Pedestrian Process Facility</vt:lpstr>
      <vt:lpstr>Calexico West Land Port of Entry Temporary Pedestrian Process Facility</vt:lpstr>
      <vt:lpstr>Calexico West LOPE Temporary Pedestrian Process Facility Project</vt:lpstr>
      <vt:lpstr>Proposed project information</vt:lpstr>
      <vt:lpstr>Proposed building rendering</vt:lpstr>
      <vt:lpstr>Proposed project information</vt:lpstr>
      <vt:lpstr>Proposed project information</vt:lpstr>
      <vt:lpstr>Proposed project information</vt:lpstr>
      <vt:lpstr>Alternative No. 1</vt:lpstr>
      <vt:lpstr>Alternative No. 1</vt:lpstr>
      <vt:lpstr>“No Action” Alternative</vt:lpstr>
      <vt:lpstr>How to submit public comments </vt:lpstr>
      <vt:lpstr>Q&amp;A session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Holifield Federal Building Environmental Assessment</dc:title>
  <dc:creator>Yohe, Vanessa</dc:creator>
  <cp:lastModifiedBy>OsmahnAKadri</cp:lastModifiedBy>
  <cp:revision>37</cp:revision>
  <dcterms:created xsi:type="dcterms:W3CDTF">2021-05-10T16:01:51Z</dcterms:created>
  <dcterms:modified xsi:type="dcterms:W3CDTF">2021-07-14T20:25:32Z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