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landaGJohnson" initials="Y" lastIdx="1" clrIdx="0">
    <p:extLst>
      <p:ext uri="{19B8F6BF-5375-455C-9EA6-DF929625EA0E}">
        <p15:presenceInfo xmlns:p15="http://schemas.microsoft.com/office/powerpoint/2012/main" userId="S::1143807530@GSA.GOV::cce79636-732e-4744-b19d-49f4d1983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0556D0-C7BC-4989-822A-4B8E660F6F48}">
  <a:tblStyle styleId="{760556D0-C7BC-4989-822A-4B8E660F6F4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7491843-C02C-4E5A-9DC6-1554CE4B507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983FDB-DA3E-4990-8285-F43A7B1B8949}"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8" autoAdjust="0"/>
    <p:restoredTop sz="96240" autoAdjust="0"/>
  </p:normalViewPr>
  <p:slideViewPr>
    <p:cSldViewPr snapToGrid="0">
      <p:cViewPr varScale="1">
        <p:scale>
          <a:sx n="103" d="100"/>
          <a:sy n="103" d="100"/>
        </p:scale>
        <p:origin x="114" y="252"/>
      </p:cViewPr>
      <p:guideLst>
        <p:guide orient="horz" pos="2160"/>
        <p:guide pos="3840"/>
      </p:guideLst>
    </p:cSldViewPr>
  </p:slideViewPr>
  <p:outlineViewPr>
    <p:cViewPr>
      <p:scale>
        <a:sx n="33" d="100"/>
        <a:sy n="33" d="100"/>
      </p:scale>
      <p:origin x="0" y="-36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f0bc4620b6_0_2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52" name="Google Shape;252;gf0bc4620b6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f0bc4620b6_0_2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1" name="Google Shape;261;gf0bc4620b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119d38203_0_4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f119d38203_0_444: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3: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4: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5: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r>
              <a:rPr lang="en-US"/>
              <a:t>Discuss what to expect after submission, e.g. offer will be assigned, reviewed, negotiated, awarded.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000"/>
              <a:buFont typeface="Calibri"/>
              <a:buNone/>
            </a:pPr>
            <a:r>
              <a:rPr lang="en-US" sz="1000"/>
              <a:t>How does GSA evaluate a MAS offer?</a:t>
            </a:r>
            <a:endParaRPr sz="1000"/>
          </a:p>
          <a:p>
            <a:pPr marL="457200" lvl="0" indent="-292100" algn="l" rtl="0">
              <a:lnSpc>
                <a:spcPct val="115000"/>
              </a:lnSpc>
              <a:spcBef>
                <a:spcPts val="0"/>
              </a:spcBef>
              <a:spcAft>
                <a:spcPts val="0"/>
              </a:spcAft>
              <a:buClr>
                <a:schemeClr val="dk2"/>
              </a:buClr>
              <a:buSzPts val="1000"/>
              <a:buFont typeface="Calibri"/>
              <a:buChar char="●"/>
            </a:pPr>
            <a:r>
              <a:rPr lang="en-US" sz="1000">
                <a:solidFill>
                  <a:schemeClr val="dk2"/>
                </a:solidFill>
              </a:rPr>
              <a:t>Completeness</a:t>
            </a:r>
            <a:endParaRPr sz="1000">
              <a:solidFill>
                <a:schemeClr val="dk2"/>
              </a:solidFill>
            </a:endParaRPr>
          </a:p>
          <a:p>
            <a:pPr marL="457200" lvl="0" indent="-292100" algn="l" rtl="0">
              <a:lnSpc>
                <a:spcPct val="115000"/>
              </a:lnSpc>
              <a:spcBef>
                <a:spcPts val="0"/>
              </a:spcBef>
              <a:spcAft>
                <a:spcPts val="0"/>
              </a:spcAft>
              <a:buClr>
                <a:schemeClr val="dk2"/>
              </a:buClr>
              <a:buSzPts val="1000"/>
              <a:buFont typeface="Calibri"/>
              <a:buChar char="●"/>
            </a:pPr>
            <a:r>
              <a:rPr lang="en-US" sz="1000">
                <a:solidFill>
                  <a:schemeClr val="dk2"/>
                </a:solidFill>
              </a:rPr>
              <a:t>Scope</a:t>
            </a:r>
            <a:endParaRPr sz="1000">
              <a:solidFill>
                <a:schemeClr val="dk2"/>
              </a:solidFill>
            </a:endParaRPr>
          </a:p>
          <a:p>
            <a:pPr marL="457200" lvl="0" indent="-292100" algn="l" rtl="0">
              <a:lnSpc>
                <a:spcPct val="115000"/>
              </a:lnSpc>
              <a:spcBef>
                <a:spcPts val="0"/>
              </a:spcBef>
              <a:spcAft>
                <a:spcPts val="0"/>
              </a:spcAft>
              <a:buClr>
                <a:schemeClr val="dk2"/>
              </a:buClr>
              <a:buSzPts val="1000"/>
              <a:buFont typeface="Calibri"/>
              <a:buChar char="●"/>
            </a:pPr>
            <a:r>
              <a:rPr lang="en-US" sz="1000">
                <a:solidFill>
                  <a:schemeClr val="dk2"/>
                </a:solidFill>
              </a:rPr>
              <a:t>Responsibility</a:t>
            </a:r>
            <a:endParaRPr sz="1000">
              <a:solidFill>
                <a:schemeClr val="dk2"/>
              </a:solidFill>
            </a:endParaRPr>
          </a:p>
          <a:p>
            <a:pPr marL="457200" lvl="0" indent="-292100" algn="l" rtl="0">
              <a:lnSpc>
                <a:spcPct val="115000"/>
              </a:lnSpc>
              <a:spcBef>
                <a:spcPts val="0"/>
              </a:spcBef>
              <a:spcAft>
                <a:spcPts val="0"/>
              </a:spcAft>
              <a:buClr>
                <a:schemeClr val="dk2"/>
              </a:buClr>
              <a:buSzPts val="1000"/>
              <a:buFont typeface="Calibri"/>
              <a:buChar char="●"/>
            </a:pPr>
            <a:r>
              <a:rPr lang="en-US" sz="1000">
                <a:solidFill>
                  <a:schemeClr val="dk2"/>
                </a:solidFill>
              </a:rPr>
              <a:t>Subcontracting</a:t>
            </a:r>
            <a:endParaRPr sz="1000">
              <a:solidFill>
                <a:schemeClr val="dk2"/>
              </a:solidFill>
            </a:endParaRPr>
          </a:p>
          <a:p>
            <a:pPr marL="457200" lvl="0" indent="-292100" algn="l" rtl="0">
              <a:lnSpc>
                <a:spcPct val="115000"/>
              </a:lnSpc>
              <a:spcBef>
                <a:spcPts val="0"/>
              </a:spcBef>
              <a:spcAft>
                <a:spcPts val="0"/>
              </a:spcAft>
              <a:buClr>
                <a:schemeClr val="dk2"/>
              </a:buClr>
              <a:buSzPts val="1000"/>
              <a:buFont typeface="Calibri"/>
              <a:buChar char="●"/>
            </a:pPr>
            <a:r>
              <a:rPr lang="en-US" sz="1000">
                <a:solidFill>
                  <a:schemeClr val="dk2"/>
                </a:solidFill>
              </a:rPr>
              <a:t>Proposed MAS Pricing and Price-Related Terms &amp; Conditions</a:t>
            </a: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000"/>
              <a:buFont typeface="Calibri"/>
              <a:buNone/>
            </a:pPr>
            <a:r>
              <a:rPr lang="en-US" sz="1000"/>
              <a:t>Completeness - MAS offers are required to provide complete information, to conform to the MAS solicitation, and respond to all solicitation provisions.  If your offer is incomplete, the Procurement Contracting Officer (PCO) may not award your organization a MAS contract.</a:t>
            </a:r>
            <a:endParaRPr sz="1000"/>
          </a:p>
          <a:p>
            <a:pPr marL="0" lvl="0" indent="0" algn="l" rtl="0">
              <a:spcBef>
                <a:spcPts val="0"/>
              </a:spcBef>
              <a:spcAft>
                <a:spcPts val="0"/>
              </a:spcAft>
              <a:buClr>
                <a:schemeClr val="dk1"/>
              </a:buClr>
              <a:buSzPts val="1000"/>
              <a:buFont typeface="Calibri"/>
              <a:buNone/>
            </a:pPr>
            <a:endParaRPr sz="1000"/>
          </a:p>
          <a:p>
            <a:pPr marL="0" lvl="0" indent="0" algn="l" rtl="0">
              <a:spcBef>
                <a:spcPts val="0"/>
              </a:spcBef>
              <a:spcAft>
                <a:spcPts val="0"/>
              </a:spcAft>
              <a:buClr>
                <a:schemeClr val="dk1"/>
              </a:buClr>
              <a:buSzPts val="1000"/>
              <a:buFont typeface="Calibri"/>
              <a:buNone/>
            </a:pPr>
            <a:r>
              <a:rPr lang="en-US" sz="1000"/>
              <a:t>Scope - PCOs will review your offer to ensure the products and/or services that your organization is offering are within the scope of the MAS solicitation.</a:t>
            </a:r>
            <a:endParaRPr sz="1000"/>
          </a:p>
          <a:p>
            <a:pPr marL="0" lvl="0" indent="0" algn="l" rtl="0">
              <a:spcBef>
                <a:spcPts val="0"/>
              </a:spcBef>
              <a:spcAft>
                <a:spcPts val="0"/>
              </a:spcAft>
              <a:buClr>
                <a:schemeClr val="dk1"/>
              </a:buClr>
              <a:buSzPts val="1000"/>
              <a:buFont typeface="Calibri"/>
              <a:buNone/>
            </a:pPr>
            <a:endParaRPr sz="1000"/>
          </a:p>
          <a:p>
            <a:pPr marL="0" lvl="0" indent="0" algn="l" rtl="0">
              <a:spcBef>
                <a:spcPts val="0"/>
              </a:spcBef>
              <a:spcAft>
                <a:spcPts val="0"/>
              </a:spcAft>
              <a:buClr>
                <a:schemeClr val="dk1"/>
              </a:buClr>
              <a:buSzPts val="1000"/>
              <a:buFont typeface="Calibri"/>
              <a:buNone/>
            </a:pPr>
            <a:r>
              <a:rPr lang="en-US" sz="1000"/>
              <a:t>Responsibility - One of the most important roles of the PCO in evaluating an offer is to determine whether or not a contractor is responsible in accordance with FAR Subpart 9.1. PCOs must make an affirmative responsibility determination. Three broad categories of responsibility are:</a:t>
            </a:r>
            <a:endParaRPr sz="1000"/>
          </a:p>
          <a:p>
            <a:pPr marL="457200" lvl="0" indent="-292100" algn="l" rtl="0">
              <a:lnSpc>
                <a:spcPct val="115000"/>
              </a:lnSpc>
              <a:spcBef>
                <a:spcPts val="0"/>
              </a:spcBef>
              <a:spcAft>
                <a:spcPts val="0"/>
              </a:spcAft>
              <a:buClr>
                <a:srgbClr val="000000"/>
              </a:buClr>
              <a:buSzPts val="1000"/>
              <a:buFont typeface="Calibri"/>
              <a:buChar char="●"/>
            </a:pPr>
            <a:r>
              <a:rPr lang="en-US" sz="1000"/>
              <a:t>Integrity and Business Ethics</a:t>
            </a:r>
            <a:endParaRPr sz="1000"/>
          </a:p>
          <a:p>
            <a:pPr marL="457200" lvl="0" indent="-292100" algn="l" rtl="0">
              <a:lnSpc>
                <a:spcPct val="115000"/>
              </a:lnSpc>
              <a:spcBef>
                <a:spcPts val="0"/>
              </a:spcBef>
              <a:spcAft>
                <a:spcPts val="0"/>
              </a:spcAft>
              <a:buClr>
                <a:srgbClr val="000000"/>
              </a:buClr>
              <a:buSzPts val="1000"/>
              <a:buFont typeface="Calibri"/>
              <a:buChar char="●"/>
            </a:pPr>
            <a:r>
              <a:rPr lang="en-US" sz="1000"/>
              <a:t>Financial Capability</a:t>
            </a:r>
            <a:endParaRPr sz="1000"/>
          </a:p>
          <a:p>
            <a:pPr marL="457200" lvl="0" indent="-292100" algn="l" rtl="0">
              <a:lnSpc>
                <a:spcPct val="115000"/>
              </a:lnSpc>
              <a:spcBef>
                <a:spcPts val="0"/>
              </a:spcBef>
              <a:spcAft>
                <a:spcPts val="0"/>
              </a:spcAft>
              <a:buClr>
                <a:srgbClr val="000000"/>
              </a:buClr>
              <a:buSzPts val="1000"/>
              <a:buFont typeface="Calibri"/>
              <a:buChar char="●"/>
            </a:pPr>
            <a:r>
              <a:rPr lang="en-US" sz="1000"/>
              <a:t>Experience and Performance Capability</a:t>
            </a:r>
            <a:endParaRPr sz="1000"/>
          </a:p>
          <a:p>
            <a:pPr marL="0" lvl="0" indent="0" algn="l" rtl="0">
              <a:lnSpc>
                <a:spcPct val="115000"/>
              </a:lnSpc>
              <a:spcBef>
                <a:spcPts val="0"/>
              </a:spcBef>
              <a:spcAft>
                <a:spcPts val="0"/>
              </a:spcAft>
              <a:buClr>
                <a:schemeClr val="dk1"/>
              </a:buClr>
              <a:buSzPts val="1000"/>
              <a:buFont typeface="Calibri"/>
              <a:buNone/>
            </a:pPr>
            <a:r>
              <a:rPr lang="en-US" sz="1000"/>
              <a:t>Subcontracting - Subcontracting Plans are required on MAS contracts if your organization is not a small business. </a:t>
            </a:r>
            <a:endParaRPr sz="1000"/>
          </a:p>
          <a:p>
            <a:pPr marL="457200" lvl="0" indent="-292100" algn="l" rtl="0">
              <a:lnSpc>
                <a:spcPct val="115000"/>
              </a:lnSpc>
              <a:spcBef>
                <a:spcPts val="0"/>
              </a:spcBef>
              <a:spcAft>
                <a:spcPts val="0"/>
              </a:spcAft>
              <a:buClr>
                <a:srgbClr val="000000"/>
              </a:buClr>
              <a:buSzPts val="1000"/>
              <a:buFont typeface="Calibri"/>
              <a:buChar char="●"/>
            </a:pPr>
            <a:r>
              <a:rPr lang="en-US" sz="1000"/>
              <a:t>PCOs will review elements of the plan for acceptability</a:t>
            </a:r>
            <a:endParaRPr sz="1000"/>
          </a:p>
          <a:p>
            <a:pPr marL="457200" lvl="0" indent="-292100" algn="l" rtl="0">
              <a:lnSpc>
                <a:spcPct val="115000"/>
              </a:lnSpc>
              <a:spcBef>
                <a:spcPts val="0"/>
              </a:spcBef>
              <a:spcAft>
                <a:spcPts val="0"/>
              </a:spcAft>
              <a:buClr>
                <a:srgbClr val="000000"/>
              </a:buClr>
              <a:buSzPts val="1000"/>
              <a:buFont typeface="Calibri"/>
              <a:buChar char="●"/>
            </a:pPr>
            <a:r>
              <a:rPr lang="en-US" sz="1000"/>
              <a:t>A sample of the subcontracting plan format is normally found as an attachment to the solicitation</a:t>
            </a:r>
            <a:endParaRPr sz="1000"/>
          </a:p>
          <a:p>
            <a:pPr marL="457200" lvl="0" indent="-292100" algn="l" rtl="0">
              <a:lnSpc>
                <a:spcPct val="115000"/>
              </a:lnSpc>
              <a:spcBef>
                <a:spcPts val="0"/>
              </a:spcBef>
              <a:spcAft>
                <a:spcPts val="0"/>
              </a:spcAft>
              <a:buClr>
                <a:srgbClr val="000000"/>
              </a:buClr>
              <a:buSzPts val="1000"/>
              <a:buFont typeface="Calibri"/>
              <a:buChar char="●"/>
            </a:pPr>
            <a:r>
              <a:rPr lang="en-US" sz="1000"/>
              <a:t>Required Subcontracting Plan reports must be submitted in the Electronic Subcontracting Reporting System (eSRS) at www.esrs.gov</a:t>
            </a:r>
            <a:endParaRPr sz="1000"/>
          </a:p>
          <a:p>
            <a:pPr marL="457200" lvl="0" indent="-292100" algn="l" rtl="0">
              <a:lnSpc>
                <a:spcPct val="115000"/>
              </a:lnSpc>
              <a:spcBef>
                <a:spcPts val="0"/>
              </a:spcBef>
              <a:spcAft>
                <a:spcPts val="0"/>
              </a:spcAft>
              <a:buClr>
                <a:srgbClr val="000000"/>
              </a:buClr>
              <a:buSzPts val="1000"/>
              <a:buFont typeface="Calibri"/>
              <a:buChar char="●"/>
            </a:pPr>
            <a:r>
              <a:rPr lang="en-US" sz="1000"/>
              <a:t>Must make “Good Faith” effort to meet subcontracting goals</a:t>
            </a:r>
            <a:endParaRPr sz="1000"/>
          </a:p>
          <a:p>
            <a:pPr marL="0" lvl="0" indent="0" algn="l" rtl="0">
              <a:lnSpc>
                <a:spcPct val="115000"/>
              </a:lnSpc>
              <a:spcBef>
                <a:spcPts val="0"/>
              </a:spcBef>
              <a:spcAft>
                <a:spcPts val="0"/>
              </a:spcAft>
              <a:buClr>
                <a:schemeClr val="dk1"/>
              </a:buClr>
              <a:buSzPts val="1000"/>
              <a:buFont typeface="Calibri"/>
              <a:buNone/>
            </a:pPr>
            <a:r>
              <a:rPr lang="en-US" sz="1000"/>
              <a:t>Pricing - PCOs are required to:</a:t>
            </a:r>
            <a:endParaRPr sz="1000"/>
          </a:p>
          <a:p>
            <a:pPr marL="457200" lvl="0" indent="-292100" algn="l" rtl="0">
              <a:lnSpc>
                <a:spcPct val="115000"/>
              </a:lnSpc>
              <a:spcBef>
                <a:spcPts val="0"/>
              </a:spcBef>
              <a:spcAft>
                <a:spcPts val="0"/>
              </a:spcAft>
              <a:buClr>
                <a:srgbClr val="000000"/>
              </a:buClr>
              <a:buSzPts val="1000"/>
              <a:buFont typeface="Calibri"/>
              <a:buChar char="●"/>
            </a:pPr>
            <a:r>
              <a:rPr lang="en-US" sz="1000"/>
              <a:t>Conduct Price Analysis</a:t>
            </a:r>
            <a:endParaRPr sz="1000"/>
          </a:p>
          <a:p>
            <a:pPr marL="457200" lvl="0" indent="-292100" algn="l" rtl="0">
              <a:lnSpc>
                <a:spcPct val="115000"/>
              </a:lnSpc>
              <a:spcBef>
                <a:spcPts val="0"/>
              </a:spcBef>
              <a:spcAft>
                <a:spcPts val="0"/>
              </a:spcAft>
              <a:buClr>
                <a:srgbClr val="000000"/>
              </a:buClr>
              <a:buSzPts val="1000"/>
              <a:buFont typeface="Calibri"/>
              <a:buChar char="●"/>
            </a:pPr>
            <a:r>
              <a:rPr lang="en-US" sz="1000"/>
              <a:t>Make a Fair and Reasonable Pricing Determination</a:t>
            </a:r>
            <a:endParaRPr sz="1000"/>
          </a:p>
          <a:p>
            <a:pPr marL="457200" lvl="0" indent="-292100" algn="l" rtl="0">
              <a:lnSpc>
                <a:spcPct val="115000"/>
              </a:lnSpc>
              <a:spcBef>
                <a:spcPts val="0"/>
              </a:spcBef>
              <a:spcAft>
                <a:spcPts val="0"/>
              </a:spcAft>
              <a:buClr>
                <a:srgbClr val="000000"/>
              </a:buClr>
              <a:buSzPts val="1000"/>
              <a:buFont typeface="Calibri"/>
              <a:buChar char="●"/>
            </a:pPr>
            <a:r>
              <a:rPr lang="en-US" sz="1000"/>
              <a:t>Seek Most Favored Customer (MFC) Pricing (excludes offers that accept Transactional Data Reporting (TDR) requirements)</a:t>
            </a: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0" name="Google Shape;350;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cee58d10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ecee58d10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ecee58d10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2" name="Google Shape;182;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f0bc4620b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f0bc4620b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f0bc4620b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f0bc4620b6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f0bc4620b6_0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ece6ecff79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ece6ecff79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ece6ecff79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119d38203_0_1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f119d38203_0_148: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4" name="Google Shape;20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119d38203_0_29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f119d38203_0_29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r>
              <a:rPr lang="en-US"/>
              <a:t>Review the available offerings attachment in the solicitation for the subcategories and SIN.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8: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f0bc4620b6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44" name="Google Shape;244;gf0bc4620b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
        <p:cNvGrpSpPr/>
        <p:nvPr/>
      </p:nvGrpSpPr>
      <p:grpSpPr>
        <a:xfrm>
          <a:off x="0" y="0"/>
          <a:ext cx="0" cy="0"/>
          <a:chOff x="0" y="0"/>
          <a:chExt cx="0" cy="0"/>
        </a:xfrm>
      </p:grpSpPr>
      <p:sp>
        <p:nvSpPr>
          <p:cNvPr id="13" name="Google Shape;13;p2"/>
          <p:cNvSpPr>
            <a:spLocks noGrp="1"/>
          </p:cNvSpPr>
          <p:nvPr>
            <p:ph type="pic" idx="2"/>
          </p:nvPr>
        </p:nvSpPr>
        <p:spPr>
          <a:xfrm>
            <a:off x="4812" y="2"/>
            <a:ext cx="12183475" cy="4117342"/>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C00000"/>
              </a:buClr>
              <a:buSzPts val="3200"/>
              <a:buFont typeface="Roboto"/>
              <a:buNone/>
              <a:defRPr sz="3200" b="1" i="1">
                <a:solidFill>
                  <a:srgbClr val="C0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C00000"/>
              </a:buClr>
              <a:buSzPts val="3200"/>
              <a:buFont typeface="Roboto"/>
              <a:buNone/>
              <a:defRPr sz="3200" b="1" i="1">
                <a:solidFill>
                  <a:srgbClr val="C0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3"/>
          <p:cNvSpPr>
            <a:spLocks noGrp="1"/>
          </p:cNvSpPr>
          <p:nvPr>
            <p:ph type="pic" idx="2"/>
          </p:nvPr>
        </p:nvSpPr>
        <p:spPr>
          <a:xfrm>
            <a:off x="5183188" y="987425"/>
            <a:ext cx="6172200" cy="4873625"/>
          </a:xfrm>
          <a:prstGeom prst="rect">
            <a:avLst/>
          </a:prstGeom>
          <a:noFill/>
          <a:ln>
            <a:noFill/>
          </a:ln>
        </p:spPr>
      </p:sp>
      <p:sp>
        <p:nvSpPr>
          <p:cNvPr id="72" name="Google Shape;72;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224444" y="120419"/>
            <a:ext cx="10742454"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00000"/>
              </a:buClr>
              <a:buSzPts val="3600"/>
              <a:buFont typeface="Roboto"/>
              <a:buNone/>
              <a:defRPr sz="3600" b="1" i="1">
                <a:solidFill>
                  <a:srgbClr val="C0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00000"/>
              </a:buClr>
              <a:buSzPts val="3600"/>
              <a:buFont typeface="Roboto"/>
              <a:buNone/>
              <a:defRPr sz="3600" b="1" i="1">
                <a:solidFill>
                  <a:srgbClr val="C0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dk1"/>
              </a:buClr>
              <a:buSzPts val="28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17"/>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rmAutofit/>
          </a:bodyPr>
          <a:lstStyle>
            <a:lvl1pPr marL="457200" lvl="0" indent="-342900" algn="l" rtl="0">
              <a:lnSpc>
                <a:spcPct val="90000"/>
              </a:lnSpc>
              <a:spcBef>
                <a:spcPts val="0"/>
              </a:spcBef>
              <a:spcAft>
                <a:spcPts val="0"/>
              </a:spcAft>
              <a:buClr>
                <a:schemeClr val="dk1"/>
              </a:buClr>
              <a:buSzPts val="1800"/>
              <a:buChar char="●"/>
              <a:defRPr/>
            </a:lvl1pPr>
            <a:lvl2pPr marL="914400" lvl="1" indent="-317500" algn="l" rtl="0">
              <a:lnSpc>
                <a:spcPct val="90000"/>
              </a:lnSpc>
              <a:spcBef>
                <a:spcPts val="0"/>
              </a:spcBef>
              <a:spcAft>
                <a:spcPts val="0"/>
              </a:spcAft>
              <a:buClr>
                <a:schemeClr val="dk1"/>
              </a:buClr>
              <a:buSzPts val="1400"/>
              <a:buChar char="○"/>
              <a:defRPr/>
            </a:lvl2pPr>
            <a:lvl3pPr marL="1371600" lvl="2" indent="-317500" algn="l" rtl="0">
              <a:lnSpc>
                <a:spcPct val="90000"/>
              </a:lnSpc>
              <a:spcBef>
                <a:spcPts val="0"/>
              </a:spcBef>
              <a:spcAft>
                <a:spcPts val="0"/>
              </a:spcAft>
              <a:buClr>
                <a:schemeClr val="dk1"/>
              </a:buClr>
              <a:buSzPts val="1400"/>
              <a:buChar char="■"/>
              <a:defRPr/>
            </a:lvl3pPr>
            <a:lvl4pPr marL="1828800" lvl="3" indent="-317500" algn="l" rtl="0">
              <a:lnSpc>
                <a:spcPct val="90000"/>
              </a:lnSpc>
              <a:spcBef>
                <a:spcPts val="0"/>
              </a:spcBef>
              <a:spcAft>
                <a:spcPts val="0"/>
              </a:spcAft>
              <a:buClr>
                <a:schemeClr val="dk1"/>
              </a:buClr>
              <a:buSzPts val="1400"/>
              <a:buChar char="●"/>
              <a:defRPr/>
            </a:lvl4pPr>
            <a:lvl5pPr marL="2286000" lvl="4" indent="-317500" algn="l" rtl="0">
              <a:lnSpc>
                <a:spcPct val="90000"/>
              </a:lnSpc>
              <a:spcBef>
                <a:spcPts val="0"/>
              </a:spcBef>
              <a:spcAft>
                <a:spcPts val="0"/>
              </a:spcAft>
              <a:buClr>
                <a:schemeClr val="dk1"/>
              </a:buClr>
              <a:buSzPts val="1400"/>
              <a:buChar char="○"/>
              <a:defRPr/>
            </a:lvl5pPr>
            <a:lvl6pPr marL="2743200" lvl="5" indent="-317500" algn="l" rtl="0">
              <a:lnSpc>
                <a:spcPct val="90000"/>
              </a:lnSpc>
              <a:spcBef>
                <a:spcPts val="0"/>
              </a:spcBef>
              <a:spcAft>
                <a:spcPts val="0"/>
              </a:spcAft>
              <a:buClr>
                <a:schemeClr val="dk1"/>
              </a:buClr>
              <a:buSzPts val="1400"/>
              <a:buChar char="■"/>
              <a:defRPr/>
            </a:lvl6pPr>
            <a:lvl7pPr marL="3200400" lvl="6" indent="-317500" algn="l" rtl="0">
              <a:lnSpc>
                <a:spcPct val="90000"/>
              </a:lnSpc>
              <a:spcBef>
                <a:spcPts val="0"/>
              </a:spcBef>
              <a:spcAft>
                <a:spcPts val="0"/>
              </a:spcAft>
              <a:buClr>
                <a:schemeClr val="dk1"/>
              </a:buClr>
              <a:buSzPts val="1400"/>
              <a:buChar char="●"/>
              <a:defRPr/>
            </a:lvl7pPr>
            <a:lvl8pPr marL="3657600" lvl="7" indent="-317500" algn="l" rtl="0">
              <a:lnSpc>
                <a:spcPct val="90000"/>
              </a:lnSpc>
              <a:spcBef>
                <a:spcPts val="0"/>
              </a:spcBef>
              <a:spcAft>
                <a:spcPts val="0"/>
              </a:spcAft>
              <a:buClr>
                <a:schemeClr val="dk1"/>
              </a:buClr>
              <a:buSzPts val="1400"/>
              <a:buChar char="○"/>
              <a:defRPr/>
            </a:lvl8pPr>
            <a:lvl9pPr marL="4114800" lvl="8" indent="-317500" algn="l" rtl="0">
              <a:lnSpc>
                <a:spcPct val="90000"/>
              </a:lnSpc>
              <a:spcBef>
                <a:spcPts val="0"/>
              </a:spcBef>
              <a:spcAft>
                <a:spcPts val="0"/>
              </a:spcAft>
              <a:buClr>
                <a:schemeClr val="dk1"/>
              </a:buClr>
              <a:buSzPts val="1400"/>
              <a:buChar char="■"/>
              <a:defRPr/>
            </a:lvl9pPr>
          </a:lstStyle>
          <a:p>
            <a:endParaRPr/>
          </a:p>
        </p:txBody>
      </p:sp>
      <p:sp>
        <p:nvSpPr>
          <p:cNvPr id="93" name="Google Shape;93;p17"/>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4400"/>
              <a:buFont typeface="Calibri"/>
              <a:buChar char="●"/>
              <a:defRPr>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81000" algn="l" rtl="0">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rtl="0">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rtl="0">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rtl="0">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 name="Google Shape;97;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621553" y="2043954"/>
            <a:ext cx="10984800" cy="27522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002665"/>
              </a:buClr>
              <a:buSzPts val="2800"/>
              <a:buFont typeface="Arial"/>
              <a:buNone/>
              <a:defRPr sz="3200" b="1" i="1" u="none" strike="noStrike" cap="none">
                <a:solidFill>
                  <a:srgbClr val="002665"/>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20"/>
          <p:cNvSpPr txBox="1"/>
          <p:nvPr/>
        </p:nvSpPr>
        <p:spPr>
          <a:xfrm>
            <a:off x="6748367" y="6291775"/>
            <a:ext cx="4569900" cy="503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666666"/>
                </a:solidFill>
                <a:latin typeface="Arial"/>
                <a:ea typeface="Arial"/>
                <a:cs typeface="Arial"/>
                <a:sym typeface="Arial"/>
              </a:rPr>
              <a:t>U.S. General Services Administration</a:t>
            </a:r>
            <a:endParaRPr sz="1200" b="1" i="0" u="none" strike="noStrike" cap="none">
              <a:solidFill>
                <a:srgbClr val="666666"/>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6"/>
        <p:cNvGrpSpPr/>
        <p:nvPr/>
      </p:nvGrpSpPr>
      <p:grpSpPr>
        <a:xfrm>
          <a:off x="0" y="0"/>
          <a:ext cx="0" cy="0"/>
          <a:chOff x="0" y="0"/>
          <a:chExt cx="0" cy="0"/>
        </a:xfrm>
      </p:grpSpPr>
      <p:sp>
        <p:nvSpPr>
          <p:cNvPr id="107" name="Google Shape;107;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C00000"/>
              </a:buClr>
              <a:buSzPts val="6000"/>
              <a:buFont typeface="Roboto"/>
              <a:buNone/>
              <a:defRPr sz="6000" b="1" i="1" u="none" strike="noStrike" cap="none">
                <a:solidFill>
                  <a:srgbClr val="C00000"/>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2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3" name="Google Shape;113;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415600" y="1352802"/>
            <a:ext cx="11360800" cy="35127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8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title"/>
          </p:nvPr>
        </p:nvSpPr>
        <p:spPr>
          <a:xfrm>
            <a:off x="1625300" y="252975"/>
            <a:ext cx="10045600" cy="7635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2400" b="1" i="1" u="none" strike="noStrike" cap="none">
                <a:solidFill>
                  <a:srgbClr val="002665"/>
                </a:solidFill>
                <a:latin typeface="Roboto"/>
                <a:ea typeface="Roboto"/>
                <a:cs typeface="Roboto"/>
                <a:sym typeface="Roboto"/>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C00000"/>
              </a:buClr>
              <a:buSzPts val="6000"/>
              <a:buFont typeface="Roboto"/>
              <a:buNone/>
              <a:defRPr sz="6000" b="1" i="1" u="none" strike="noStrike" cap="none">
                <a:solidFill>
                  <a:srgbClr val="C00000"/>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p2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19" name="Google Shape;119;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224444" y="120419"/>
            <a:ext cx="107424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00000"/>
              </a:buClr>
              <a:buSzPts val="3600"/>
              <a:buFont typeface="Roboto"/>
              <a:buNone/>
              <a:defRPr sz="3600" b="1" i="1" u="none" strike="noStrike" cap="none">
                <a:solidFill>
                  <a:srgbClr val="C00000"/>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 name="Google Shape;124;p2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2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00000"/>
              </a:buClr>
              <a:buSzPts val="3600"/>
              <a:buFont typeface="Roboto"/>
              <a:buNone/>
              <a:defRPr sz="3600" b="1" i="1" u="none" strike="noStrike" cap="none">
                <a:solidFill>
                  <a:srgbClr val="C00000"/>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 name="Google Shape;131;p2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2" name="Google Shape;132;p2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2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4" name="Google Shape;134;p2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C00000"/>
              </a:buClr>
              <a:buSzPts val="3200"/>
              <a:buFont typeface="Roboto"/>
              <a:buNone/>
              <a:defRPr sz="3200" b="1" i="1" u="none" strike="noStrike" cap="none">
                <a:solidFill>
                  <a:srgbClr val="C00000"/>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2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2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6" name="Google Shape;146;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C00000"/>
              </a:buClr>
              <a:buSzPts val="3200"/>
              <a:buFont typeface="Roboto"/>
              <a:buNone/>
              <a:defRPr sz="3200" b="1" i="1" u="none" strike="noStrike" cap="none">
                <a:solidFill>
                  <a:srgbClr val="C00000"/>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1" name="Google Shape;151;p28"/>
          <p:cNvSpPr>
            <a:spLocks noGrp="1"/>
          </p:cNvSpPr>
          <p:nvPr>
            <p:ph type="pic" idx="2"/>
          </p:nvPr>
        </p:nvSpPr>
        <p:spPr>
          <a:xfrm>
            <a:off x="5183188" y="987425"/>
            <a:ext cx="6172200" cy="4873500"/>
          </a:xfrm>
          <a:prstGeom prst="rect">
            <a:avLst/>
          </a:prstGeom>
          <a:noFill/>
          <a:ln>
            <a:noFill/>
          </a:ln>
        </p:spPr>
      </p:sp>
      <p:sp>
        <p:nvSpPr>
          <p:cNvPr id="152" name="Google Shape;152;p2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53" name="Google Shape;153;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224444" y="120419"/>
            <a:ext cx="107424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00000"/>
              </a:buClr>
              <a:buSzPts val="3600"/>
              <a:buFont typeface="Roboto"/>
              <a:buNone/>
              <a:defRPr sz="3600" b="1" i="1" u="none" strike="noStrike" cap="none">
                <a:solidFill>
                  <a:srgbClr val="C00000"/>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8" name="Google Shape;158;p2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00000"/>
              </a:buClr>
              <a:buSzPts val="3600"/>
              <a:buFont typeface="Roboto"/>
              <a:buNone/>
              <a:defRPr sz="3600" b="1" i="1" u="none" strike="noStrike" cap="none">
                <a:solidFill>
                  <a:srgbClr val="C00000"/>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4" name="Google Shape;164;p3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21553" y="2043954"/>
            <a:ext cx="10984752" cy="2752164"/>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002665"/>
              </a:buClr>
              <a:buSzPts val="2800"/>
              <a:buFont typeface="Arial"/>
              <a:buNone/>
              <a:defRPr sz="3200" b="1" i="1" u="none" strike="noStrike" cap="none">
                <a:solidFill>
                  <a:srgbClr val="002665"/>
                </a:solidFill>
                <a:latin typeface="Arial"/>
                <a:ea typeface="Arial"/>
                <a:cs typeface="Arial"/>
                <a:sym typeface="Arial"/>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a:endParaRPr/>
          </a:p>
        </p:txBody>
      </p:sp>
      <p:pic>
        <p:nvPicPr>
          <p:cNvPr id="19" name="Google Shape;19;p4" title="GSA Starmark Logo"/>
          <p:cNvPicPr preferRelativeResize="0"/>
          <p:nvPr/>
        </p:nvPicPr>
        <p:blipFill rotWithShape="1">
          <a:blip r:embed="rId2">
            <a:alphaModFix/>
          </a:blip>
          <a:srcRect/>
          <a:stretch/>
        </p:blipFill>
        <p:spPr>
          <a:xfrm>
            <a:off x="671600" y="415873"/>
            <a:ext cx="887933" cy="600600"/>
          </a:xfrm>
          <a:prstGeom prst="rect">
            <a:avLst/>
          </a:prstGeom>
          <a:noFill/>
          <a:ln>
            <a:noFill/>
          </a:ln>
        </p:spPr>
      </p:pic>
      <p:sp>
        <p:nvSpPr>
          <p:cNvPr id="20" name="Google Shape;20;p4"/>
          <p:cNvSpPr txBox="1"/>
          <p:nvPr/>
        </p:nvSpPr>
        <p:spPr>
          <a:xfrm>
            <a:off x="6748367" y="6291775"/>
            <a:ext cx="4570000" cy="503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666666"/>
                </a:solidFill>
                <a:latin typeface="Arial"/>
                <a:ea typeface="Arial"/>
                <a:cs typeface="Arial"/>
                <a:sym typeface="Arial"/>
              </a:rPr>
              <a:t>U.S. General Services Administration</a:t>
            </a:r>
            <a:endParaRPr sz="1200" b="1" i="0" u="none" strike="noStrike" cap="none">
              <a:solidFill>
                <a:srgbClr val="666666"/>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24444" y="120419"/>
            <a:ext cx="10742454"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00000"/>
              </a:buClr>
              <a:buSzPts val="3600"/>
              <a:buFont typeface="Roboto"/>
              <a:buNone/>
              <a:defRPr sz="3600" b="1" i="1" u="none" strike="noStrike" cap="none">
                <a:solidFill>
                  <a:srgbClr val="C0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C00000"/>
              </a:buClr>
              <a:buSzPts val="6000"/>
              <a:buFont typeface="Roboto"/>
              <a:buNone/>
              <a:defRPr sz="6000" b="1" i="1">
                <a:solidFill>
                  <a:srgbClr val="C0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C00000"/>
              </a:buClr>
              <a:buSzPts val="6000"/>
              <a:buFont typeface="Roboto"/>
              <a:buNone/>
              <a:defRPr sz="6000" b="1" i="1">
                <a:solidFill>
                  <a:srgbClr val="C0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Google Shape;3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224444" y="120419"/>
            <a:ext cx="10742454"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00000"/>
              </a:buClr>
              <a:buSzPts val="3600"/>
              <a:buFont typeface="Roboto"/>
              <a:buNone/>
              <a:defRPr sz="3600" b="1" i="1">
                <a:solidFill>
                  <a:srgbClr val="C0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00000"/>
              </a:buClr>
              <a:buSzPts val="3600"/>
              <a:buFont typeface="Roboto"/>
              <a:buNone/>
              <a:defRPr sz="3600" b="1" i="1">
                <a:solidFill>
                  <a:srgbClr val="C0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Google Shape;52;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Google Shape;54;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8">
            <a:alphaModFix/>
          </a:blip>
          <a:srcRect/>
          <a:stretch/>
        </p:blipFill>
        <p:spPr>
          <a:xfrm>
            <a:off x="0" y="5860473"/>
            <a:ext cx="1687816" cy="997527"/>
          </a:xfrm>
          <a:prstGeom prst="rect">
            <a:avLst/>
          </a:prstGeom>
          <a:noFill/>
          <a:ln>
            <a:noFill/>
          </a:ln>
        </p:spPr>
      </p:pic>
      <p:pic>
        <p:nvPicPr>
          <p:cNvPr id="11" name="Google Shape;11;p1"/>
          <p:cNvPicPr preferRelativeResize="0"/>
          <p:nvPr/>
        </p:nvPicPr>
        <p:blipFill rotWithShape="1">
          <a:blip r:embed="rId19">
            <a:alphaModFix/>
          </a:blip>
          <a:srcRect/>
          <a:stretch/>
        </p:blipFill>
        <p:spPr>
          <a:xfrm>
            <a:off x="10966898" y="74612"/>
            <a:ext cx="1105000" cy="10808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p19"/>
          <p:cNvPicPr preferRelativeResize="0"/>
          <p:nvPr/>
        </p:nvPicPr>
        <p:blipFill rotWithShape="1">
          <a:blip r:embed="rId13">
            <a:alphaModFix/>
          </a:blip>
          <a:srcRect/>
          <a:stretch/>
        </p:blipFill>
        <p:spPr>
          <a:xfrm>
            <a:off x="0" y="5860473"/>
            <a:ext cx="1687817" cy="997528"/>
          </a:xfrm>
          <a:prstGeom prst="rect">
            <a:avLst/>
          </a:prstGeom>
          <a:noFill/>
          <a:ln>
            <a:noFill/>
          </a:ln>
        </p:spPr>
      </p:pic>
      <p:pic>
        <p:nvPicPr>
          <p:cNvPr id="102" name="Google Shape;102;p19"/>
          <p:cNvPicPr preferRelativeResize="0"/>
          <p:nvPr/>
        </p:nvPicPr>
        <p:blipFill rotWithShape="1">
          <a:blip r:embed="rId14">
            <a:alphaModFix/>
          </a:blip>
          <a:srcRect/>
          <a:stretch/>
        </p:blipFill>
        <p:spPr>
          <a:xfrm>
            <a:off x="10966898" y="74612"/>
            <a:ext cx="1105000" cy="10808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9.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d2d.gsa.gov/report/fas-schedule-sales-query-plus-ssq" TargetMode="External"/><Relationship Id="rId5" Type="http://schemas.openxmlformats.org/officeDocument/2006/relationships/image" Target="../media/image9.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offer.gsa.gov/AMSupport/index.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mailto:ncsccustomer.service@gsa.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mailto:MASPMO@gsa.gov"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go.usa.gov/xFR9p" TargetMode="External"/><Relationship Id="rId3" Type="http://schemas.openxmlformats.org/officeDocument/2006/relationships/hyperlink" Target="https://www.gsa.gov/" TargetMode="External"/><Relationship Id="rId7" Type="http://schemas.openxmlformats.org/officeDocument/2006/relationships/hyperlink" Target="https://www.sba.gov/" TargetMode="External"/><Relationship Id="rId12" Type="http://schemas.openxmlformats.org/officeDocument/2006/relationships/hyperlink" Target="https://go.usa.gov/xFRbn"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https://www.gsa.gov/pbs" TargetMode="External"/><Relationship Id="rId11" Type="http://schemas.openxmlformats.org/officeDocument/2006/relationships/hyperlink" Target="https://go.usa.gov/xFNkS" TargetMode="External"/><Relationship Id="rId5" Type="http://schemas.openxmlformats.org/officeDocument/2006/relationships/hyperlink" Target="https://www.gsa.gov/fas" TargetMode="External"/><Relationship Id="rId10" Type="http://schemas.openxmlformats.org/officeDocument/2006/relationships/hyperlink" Target="https://www.aptac-us.org/" TargetMode="External"/><Relationship Id="rId4" Type="http://schemas.openxmlformats.org/officeDocument/2006/relationships/hyperlink" Target="https://www.gsa.gov/osdbu" TargetMode="External"/><Relationship Id="rId9" Type="http://schemas.openxmlformats.org/officeDocument/2006/relationships/hyperlink" Target="https://go.usa.gov/xFRPD"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2d.gsa.gov/report/fas-schedule-sales-query-plus-ss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8" name="Google Shape;178;p31" descr="GSA Starmark logo.&#10;"/>
          <p:cNvPicPr preferRelativeResize="0"/>
          <p:nvPr/>
        </p:nvPicPr>
        <p:blipFill rotWithShape="1">
          <a:blip r:embed="rId3">
            <a:alphaModFix/>
          </a:blip>
          <a:srcRect/>
          <a:stretch/>
        </p:blipFill>
        <p:spPr>
          <a:xfrm>
            <a:off x="11058361" y="5765552"/>
            <a:ext cx="988738" cy="967136"/>
          </a:xfrm>
          <a:prstGeom prst="rect">
            <a:avLst/>
          </a:prstGeom>
          <a:noFill/>
          <a:ln>
            <a:noFill/>
          </a:ln>
        </p:spPr>
      </p:pic>
      <p:pic>
        <p:nvPicPr>
          <p:cNvPr id="179" name="Google Shape;179;p31" descr="Five people sitting at a table looking at two people on a television monitor; decorate red and blue images"/>
          <p:cNvPicPr preferRelativeResize="0"/>
          <p:nvPr/>
        </p:nvPicPr>
        <p:blipFill>
          <a:blip r:embed="rId4">
            <a:alphaModFix/>
          </a:blip>
          <a:stretch>
            <a:fillRect/>
          </a:stretch>
        </p:blipFill>
        <p:spPr>
          <a:xfrm>
            <a:off x="0" y="7"/>
            <a:ext cx="12192000" cy="4743469"/>
          </a:xfrm>
          <a:prstGeom prst="rect">
            <a:avLst/>
          </a:prstGeom>
          <a:noFill/>
          <a:ln>
            <a:noFill/>
          </a:ln>
        </p:spPr>
      </p:pic>
      <p:sp>
        <p:nvSpPr>
          <p:cNvPr id="176" name="Google Shape;176;p31"/>
          <p:cNvSpPr txBox="1">
            <a:spLocks noGrp="1"/>
          </p:cNvSpPr>
          <p:nvPr>
            <p:ph type="title" idx="4294967295"/>
          </p:nvPr>
        </p:nvSpPr>
        <p:spPr>
          <a:xfrm>
            <a:off x="1452573" y="4294381"/>
            <a:ext cx="9919453" cy="270912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000000"/>
                </a:solidFill>
                <a:effectLst/>
                <a:uLnTx/>
                <a:uFillTx/>
                <a:latin typeface="Calibri"/>
                <a:ea typeface="Calibri"/>
                <a:cs typeface="Calibri"/>
                <a:sym typeface="Calibri"/>
              </a:rPr>
              <a:t>Welcome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chemeClr val="dk1"/>
                </a:solidFill>
                <a:effectLst/>
                <a:uLnTx/>
                <a:uFillTx/>
                <a:latin typeface="Calibri"/>
                <a:ea typeface="Calibri"/>
                <a:cs typeface="Calibri"/>
                <a:sym typeface="Calibri"/>
              </a:rPr>
              <a:t>How to get on the GSA Schedule: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chemeClr val="dk1"/>
                </a:solidFill>
                <a:effectLst/>
                <a:uLnTx/>
                <a:uFillTx/>
                <a:latin typeface="Calibri"/>
                <a:ea typeface="Calibri"/>
                <a:cs typeface="Calibri"/>
                <a:sym typeface="Calibri"/>
              </a:rPr>
              <a:t>What you need to know!</a:t>
            </a:r>
            <a:b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br>
            <a:endPar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0" descr="Image of computer monitor."/>
          <p:cNvPicPr preferRelativeResize="0"/>
          <p:nvPr/>
        </p:nvPicPr>
        <p:blipFill rotWithShape="1">
          <a:blip r:embed="rId3">
            <a:alphaModFix/>
          </a:blip>
          <a:srcRect/>
          <a:stretch/>
        </p:blipFill>
        <p:spPr>
          <a:xfrm>
            <a:off x="377814" y="1722328"/>
            <a:ext cx="5329450" cy="4159995"/>
          </a:xfrm>
          <a:prstGeom prst="rect">
            <a:avLst/>
          </a:prstGeom>
          <a:noFill/>
          <a:ln>
            <a:noFill/>
          </a:ln>
        </p:spPr>
      </p:pic>
      <p:pic>
        <p:nvPicPr>
          <p:cNvPr id="255" name="Google Shape;255;p40" descr="Screenshot of GSA Advantage! web page."/>
          <p:cNvPicPr preferRelativeResize="0"/>
          <p:nvPr/>
        </p:nvPicPr>
        <p:blipFill rotWithShape="1">
          <a:blip r:embed="rId4">
            <a:alphaModFix/>
          </a:blip>
          <a:srcRect r="16317"/>
          <a:stretch/>
        </p:blipFill>
        <p:spPr>
          <a:xfrm>
            <a:off x="697948" y="1978992"/>
            <a:ext cx="4735439" cy="2747616"/>
          </a:xfrm>
          <a:prstGeom prst="rect">
            <a:avLst/>
          </a:prstGeom>
          <a:blipFill rotWithShape="1">
            <a:blip r:embed="rId5">
              <a:alphaModFix/>
            </a:blip>
            <a:stretch>
              <a:fillRect/>
            </a:stretch>
          </a:blipFill>
          <a:ln>
            <a:noFill/>
          </a:ln>
        </p:spPr>
      </p:pic>
      <p:sp>
        <p:nvSpPr>
          <p:cNvPr id="256" name="Google Shape;256;p40"/>
          <p:cNvSpPr txBox="1">
            <a:spLocks noGrp="1"/>
          </p:cNvSpPr>
          <p:nvPr>
            <p:ph type="title" idx="4294967295"/>
          </p:nvPr>
        </p:nvSpPr>
        <p:spPr>
          <a:xfrm>
            <a:off x="491063" y="358231"/>
            <a:ext cx="10972800" cy="1143300"/>
          </a:xfrm>
          <a:prstGeom prst="rect">
            <a:avLst/>
          </a:prstGeom>
          <a:noFill/>
          <a:ln>
            <a:noFill/>
            <a:prstDash/>
          </a:ln>
          <a:effectLst/>
        </p:spPr>
        <p:txBody>
          <a:bodyPr rot="0" spcFirstLastPara="1" vertOverflow="overflow" horzOverflow="overflow" vert="horz" wrap="square" lIns="121875" tIns="60925" rIns="121875" bIns="609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5900"/>
              <a:buFont typeface="Arial"/>
              <a:buNone/>
              <a:tabLst/>
              <a:defRPr/>
            </a:pPr>
            <a:r>
              <a:rPr kumimoji="0" lang="en-US" sz="5900" b="1" i="0" u="none" strike="noStrike" kern="0" cap="none" spc="0" normalizeH="0" baseline="0" noProof="0" dirty="0">
                <a:ln>
                  <a:noFill/>
                </a:ln>
                <a:solidFill>
                  <a:srgbClr val="002060"/>
                </a:solidFill>
                <a:effectLst/>
                <a:uLnTx/>
                <a:uFillTx/>
                <a:latin typeface="Roboto"/>
                <a:ea typeface="Roboto"/>
                <a:cs typeface="Roboto"/>
                <a:sym typeface="Roboto"/>
              </a:rPr>
              <a:t>GSA Advantage!</a:t>
            </a:r>
          </a:p>
        </p:txBody>
      </p:sp>
      <p:sp>
        <p:nvSpPr>
          <p:cNvPr id="257" name="Google Shape;257;p40"/>
          <p:cNvSpPr/>
          <p:nvPr/>
        </p:nvSpPr>
        <p:spPr>
          <a:xfrm>
            <a:off x="5913000" y="1819175"/>
            <a:ext cx="6115500" cy="4458300"/>
          </a:xfrm>
          <a:prstGeom prst="rect">
            <a:avLst/>
          </a:prstGeom>
          <a:noFill/>
          <a:ln>
            <a:noFill/>
          </a:ln>
        </p:spPr>
        <p:txBody>
          <a:bodyPr spcFirstLastPara="1" wrap="square" lIns="91425" tIns="45675" rIns="91425" bIns="456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000">
                <a:solidFill>
                  <a:srgbClr val="002060"/>
                </a:solidFill>
                <a:latin typeface="Roboto"/>
                <a:ea typeface="Roboto"/>
                <a:cs typeface="Roboto"/>
                <a:sym typeface="Roboto"/>
              </a:rPr>
              <a:t>GSA Advantage!® is the government's premier online shopping system.  Government buyers use GSA Advantage!® to purchase millions of high quality products, services, and solutions from thousands of approved commercial vendors. </a:t>
            </a:r>
            <a:endParaRPr sz="2000">
              <a:solidFill>
                <a:srgbClr val="00206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2000">
              <a:solidFill>
                <a:srgbClr val="002060"/>
              </a:solidFill>
              <a:latin typeface="Roboto"/>
              <a:ea typeface="Roboto"/>
              <a:cs typeface="Roboto"/>
              <a:sym typeface="Roboto"/>
            </a:endParaRPr>
          </a:p>
          <a:p>
            <a:pPr marL="457200" lvl="0" indent="-317500" algn="l" rtl="0">
              <a:lnSpc>
                <a:spcPct val="100000"/>
              </a:lnSpc>
              <a:spcBef>
                <a:spcPts val="0"/>
              </a:spcBef>
              <a:spcAft>
                <a:spcPts val="0"/>
              </a:spcAft>
              <a:buClr>
                <a:srgbClr val="002060"/>
              </a:buClr>
              <a:buSzPts val="1400"/>
              <a:buFont typeface="Roboto"/>
              <a:buChar char="●"/>
            </a:pPr>
            <a:r>
              <a:rPr lang="en-US" sz="2000">
                <a:solidFill>
                  <a:srgbClr val="002060"/>
                </a:solidFill>
                <a:latin typeface="Roboto"/>
                <a:ea typeface="Roboto"/>
                <a:cs typeface="Roboto"/>
                <a:sym typeface="Roboto"/>
              </a:rPr>
              <a:t>Search for items, services, and suppliers</a:t>
            </a:r>
            <a:endParaRPr sz="2000">
              <a:solidFill>
                <a:srgbClr val="002060"/>
              </a:solidFill>
              <a:latin typeface="Roboto"/>
              <a:ea typeface="Roboto"/>
              <a:cs typeface="Roboto"/>
              <a:sym typeface="Roboto"/>
            </a:endParaRPr>
          </a:p>
          <a:p>
            <a:pPr marL="457200" lvl="0" indent="0" algn="l" rtl="0">
              <a:lnSpc>
                <a:spcPct val="100000"/>
              </a:lnSpc>
              <a:spcBef>
                <a:spcPts val="0"/>
              </a:spcBef>
              <a:spcAft>
                <a:spcPts val="0"/>
              </a:spcAft>
              <a:buNone/>
            </a:pPr>
            <a:endParaRPr sz="2000">
              <a:solidFill>
                <a:srgbClr val="002060"/>
              </a:solidFill>
              <a:latin typeface="Roboto"/>
              <a:ea typeface="Roboto"/>
              <a:cs typeface="Roboto"/>
              <a:sym typeface="Roboto"/>
            </a:endParaRPr>
          </a:p>
          <a:p>
            <a:pPr marL="457200" lvl="0" indent="-317500" algn="l" rtl="0">
              <a:lnSpc>
                <a:spcPct val="100000"/>
              </a:lnSpc>
              <a:spcBef>
                <a:spcPts val="0"/>
              </a:spcBef>
              <a:spcAft>
                <a:spcPts val="0"/>
              </a:spcAft>
              <a:buClr>
                <a:srgbClr val="002060"/>
              </a:buClr>
              <a:buSzPts val="1400"/>
              <a:buFont typeface="Roboto"/>
              <a:buChar char="●"/>
            </a:pPr>
            <a:r>
              <a:rPr lang="en-US" sz="2000">
                <a:solidFill>
                  <a:srgbClr val="002060"/>
                </a:solidFill>
                <a:latin typeface="Roboto"/>
                <a:ea typeface="Roboto"/>
                <a:cs typeface="Roboto"/>
                <a:sym typeface="Roboto"/>
              </a:rPr>
              <a:t>Perform market research</a:t>
            </a:r>
            <a:endParaRPr sz="2000">
              <a:solidFill>
                <a:srgbClr val="002060"/>
              </a:solidFill>
              <a:latin typeface="Roboto"/>
              <a:ea typeface="Roboto"/>
              <a:cs typeface="Roboto"/>
              <a:sym typeface="Roboto"/>
            </a:endParaRPr>
          </a:p>
          <a:p>
            <a:pPr marL="457200" lvl="0" indent="0" algn="l" rtl="0">
              <a:lnSpc>
                <a:spcPct val="100000"/>
              </a:lnSpc>
              <a:spcBef>
                <a:spcPts val="0"/>
              </a:spcBef>
              <a:spcAft>
                <a:spcPts val="0"/>
              </a:spcAft>
              <a:buNone/>
            </a:pPr>
            <a:endParaRPr sz="2000">
              <a:solidFill>
                <a:srgbClr val="002060"/>
              </a:solidFill>
              <a:latin typeface="Roboto"/>
              <a:ea typeface="Roboto"/>
              <a:cs typeface="Roboto"/>
              <a:sym typeface="Roboto"/>
            </a:endParaRPr>
          </a:p>
          <a:p>
            <a:pPr marL="457200" lvl="0" indent="-317500" algn="l" rtl="0">
              <a:lnSpc>
                <a:spcPct val="100000"/>
              </a:lnSpc>
              <a:spcBef>
                <a:spcPts val="0"/>
              </a:spcBef>
              <a:spcAft>
                <a:spcPts val="0"/>
              </a:spcAft>
              <a:buClr>
                <a:srgbClr val="002060"/>
              </a:buClr>
              <a:buSzPts val="1400"/>
              <a:buFont typeface="Roboto"/>
              <a:buChar char="●"/>
            </a:pPr>
            <a:r>
              <a:rPr lang="en-US" sz="2000">
                <a:solidFill>
                  <a:srgbClr val="002060"/>
                </a:solidFill>
                <a:latin typeface="Roboto"/>
                <a:ea typeface="Roboto"/>
                <a:cs typeface="Roboto"/>
                <a:sym typeface="Roboto"/>
              </a:rPr>
              <a:t>Compare features, pricing, delivery times, </a:t>
            </a:r>
            <a:endParaRPr sz="2000">
              <a:solidFill>
                <a:srgbClr val="002060"/>
              </a:solidFill>
              <a:latin typeface="Roboto"/>
              <a:ea typeface="Roboto"/>
              <a:cs typeface="Roboto"/>
              <a:sym typeface="Roboto"/>
            </a:endParaRPr>
          </a:p>
          <a:p>
            <a:pPr marL="457200" lvl="0" indent="0" algn="l" rtl="0">
              <a:lnSpc>
                <a:spcPct val="100000"/>
              </a:lnSpc>
              <a:spcBef>
                <a:spcPts val="0"/>
              </a:spcBef>
              <a:spcAft>
                <a:spcPts val="0"/>
              </a:spcAft>
              <a:buNone/>
            </a:pPr>
            <a:r>
              <a:rPr lang="en-US" sz="2000">
                <a:solidFill>
                  <a:srgbClr val="002060"/>
                </a:solidFill>
                <a:latin typeface="Roboto"/>
                <a:ea typeface="Roboto"/>
                <a:cs typeface="Roboto"/>
                <a:sym typeface="Roboto"/>
              </a:rPr>
              <a:t>warranty terms, services, and other terms and conditions</a:t>
            </a:r>
            <a:endParaRPr sz="2000">
              <a:solidFill>
                <a:srgbClr val="002060"/>
              </a:solidFill>
              <a:latin typeface="Roboto"/>
              <a:ea typeface="Roboto"/>
              <a:cs typeface="Roboto"/>
              <a:sym typeface="Roboto"/>
            </a:endParaRPr>
          </a:p>
          <a:p>
            <a:pPr marL="0" lvl="0" indent="0" algn="l" rtl="0">
              <a:lnSpc>
                <a:spcPct val="100000"/>
              </a:lnSpc>
              <a:spcBef>
                <a:spcPts val="0"/>
              </a:spcBef>
              <a:spcAft>
                <a:spcPts val="0"/>
              </a:spcAft>
              <a:buNone/>
            </a:pPr>
            <a:endParaRPr sz="1800">
              <a:solidFill>
                <a:srgbClr val="002060"/>
              </a:solidFill>
              <a:latin typeface="Roboto"/>
              <a:ea typeface="Roboto"/>
              <a:cs typeface="Roboto"/>
              <a:sym typeface="Roboto"/>
            </a:endParaRPr>
          </a:p>
          <a:p>
            <a:pPr marL="0" lvl="0" indent="0" algn="l" rtl="0">
              <a:lnSpc>
                <a:spcPct val="100000"/>
              </a:lnSpc>
              <a:spcBef>
                <a:spcPts val="0"/>
              </a:spcBef>
              <a:spcAft>
                <a:spcPts val="0"/>
              </a:spcAft>
              <a:buNone/>
            </a:pPr>
            <a:endParaRPr sz="1800">
              <a:solidFill>
                <a:srgbClr val="002060"/>
              </a:solidFill>
              <a:latin typeface="Roboto"/>
              <a:ea typeface="Roboto"/>
              <a:cs typeface="Roboto"/>
              <a:sym typeface="Roboto"/>
            </a:endParaRPr>
          </a:p>
          <a:p>
            <a:pPr marL="0" lvl="0" indent="0" algn="l" rtl="0">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p:txBody>
      </p:sp>
      <p:pic>
        <p:nvPicPr>
          <p:cNvPr id="258" name="Google Shape;258;p40" descr="GSA Starmark logo Advantage! Online Shopping."/>
          <p:cNvPicPr preferRelativeResize="0"/>
          <p:nvPr/>
        </p:nvPicPr>
        <p:blipFill rotWithShape="1">
          <a:blip r:embed="rId6">
            <a:alphaModFix/>
          </a:blip>
          <a:srcRect/>
          <a:stretch/>
        </p:blipFill>
        <p:spPr>
          <a:xfrm>
            <a:off x="8051076" y="550475"/>
            <a:ext cx="2257425" cy="47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41" descr="Image of computer monitor."/>
          <p:cNvPicPr preferRelativeResize="0"/>
          <p:nvPr/>
        </p:nvPicPr>
        <p:blipFill rotWithShape="1">
          <a:blip r:embed="rId3">
            <a:alphaModFix/>
          </a:blip>
          <a:srcRect/>
          <a:stretch/>
        </p:blipFill>
        <p:spPr>
          <a:xfrm>
            <a:off x="377814" y="1722328"/>
            <a:ext cx="5329450" cy="4159995"/>
          </a:xfrm>
          <a:prstGeom prst="rect">
            <a:avLst/>
          </a:prstGeom>
          <a:noFill/>
          <a:ln>
            <a:noFill/>
          </a:ln>
        </p:spPr>
      </p:pic>
      <p:pic>
        <p:nvPicPr>
          <p:cNvPr id="264" name="Google Shape;264;p41" descr="Screenshot of GSA Advantage! web page."/>
          <p:cNvPicPr preferRelativeResize="0"/>
          <p:nvPr/>
        </p:nvPicPr>
        <p:blipFill rotWithShape="1">
          <a:blip r:embed="rId4">
            <a:alphaModFix/>
          </a:blip>
          <a:srcRect l="-1383" t="-2770" r="14893" b="2769"/>
          <a:stretch/>
        </p:blipFill>
        <p:spPr>
          <a:xfrm>
            <a:off x="697948" y="1978992"/>
            <a:ext cx="4735441" cy="2747616"/>
          </a:xfrm>
          <a:prstGeom prst="rect">
            <a:avLst/>
          </a:prstGeom>
          <a:blipFill rotWithShape="1">
            <a:blip r:embed="rId5">
              <a:alphaModFix/>
            </a:blip>
            <a:stretch>
              <a:fillRect/>
            </a:stretch>
          </a:blipFill>
          <a:ln>
            <a:noFill/>
          </a:ln>
        </p:spPr>
      </p:pic>
      <p:sp>
        <p:nvSpPr>
          <p:cNvPr id="265" name="Google Shape;265;p41"/>
          <p:cNvSpPr txBox="1">
            <a:spLocks noGrp="1"/>
          </p:cNvSpPr>
          <p:nvPr>
            <p:ph type="title" idx="4294967295"/>
          </p:nvPr>
        </p:nvSpPr>
        <p:spPr>
          <a:xfrm>
            <a:off x="491063" y="358231"/>
            <a:ext cx="10972800" cy="1143300"/>
          </a:xfrm>
          <a:prstGeom prst="rect">
            <a:avLst/>
          </a:prstGeom>
          <a:noFill/>
          <a:ln>
            <a:noFill/>
            <a:prstDash/>
          </a:ln>
          <a:effectLst/>
        </p:spPr>
        <p:txBody>
          <a:bodyPr rot="0" spcFirstLastPara="1" vertOverflow="overflow" horzOverflow="overflow" vert="horz" wrap="square" lIns="121875" tIns="60925" rIns="121875" bIns="609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5900"/>
              <a:buFont typeface="Arial"/>
              <a:buNone/>
              <a:tabLst/>
              <a:defRPr/>
            </a:pPr>
            <a:r>
              <a:rPr kumimoji="0" lang="en-US" sz="4000" b="1" i="0" u="none" strike="noStrike" kern="0" cap="none" spc="0" normalizeH="0" baseline="0" noProof="0" dirty="0">
                <a:ln>
                  <a:noFill/>
                </a:ln>
                <a:solidFill>
                  <a:srgbClr val="002060"/>
                </a:solidFill>
                <a:effectLst/>
                <a:uLnTx/>
                <a:uFillTx/>
                <a:latin typeface="Roboto"/>
                <a:ea typeface="Roboto"/>
                <a:cs typeface="Roboto"/>
                <a:sym typeface="Roboto"/>
              </a:rPr>
              <a:t>Schedules Sales Query Plus (SSQ+)</a:t>
            </a:r>
          </a:p>
          <a:p>
            <a:pPr marL="0" marR="0" lvl="0" indent="0" algn="l" defTabSz="914400" rtl="0" eaLnBrk="1" fontAlgn="auto" latinLnBrk="0" hangingPunct="1">
              <a:lnSpc>
                <a:spcPct val="90000"/>
              </a:lnSpc>
              <a:spcBef>
                <a:spcPts val="0"/>
              </a:spcBef>
              <a:spcAft>
                <a:spcPts val="0"/>
              </a:spcAft>
              <a:buClr>
                <a:schemeClr val="dk1"/>
              </a:buClr>
              <a:buSzPts val="1100"/>
              <a:buFont typeface="Roboto"/>
              <a:buNone/>
              <a:tabLst/>
              <a:defRPr/>
            </a:pPr>
            <a:r>
              <a:rPr kumimoji="0" lang="en-US" sz="1800" b="1" i="1" u="none" strike="noStrike" kern="0" cap="none" spc="0" normalizeH="0" baseline="0" noProof="0" dirty="0">
                <a:ln>
                  <a:noFill/>
                </a:ln>
                <a:solidFill>
                  <a:schemeClr val="hlink"/>
                </a:solidFill>
                <a:effectLst/>
                <a:uLnTx/>
                <a:uFill>
                  <a:noFill/>
                </a:uFill>
                <a:latin typeface="Roboto"/>
                <a:ea typeface="Roboto"/>
                <a:cs typeface="Roboto"/>
                <a:sym typeface="Roboto"/>
                <a:hlinkClick r:id="rId6"/>
              </a:rPr>
              <a:t>https://d2d.gsa.gov/report/fas-schedule-sales-query-plus-ssq</a:t>
            </a:r>
            <a:endParaRPr kumimoji="0" lang="en-US" sz="4000" b="1" i="0" u="none" strike="noStrike" kern="0" cap="none" spc="0" normalizeH="0" baseline="0" noProof="0" dirty="0">
              <a:ln>
                <a:noFill/>
              </a:ln>
              <a:solidFill>
                <a:srgbClr val="002060"/>
              </a:solidFill>
              <a:effectLst/>
              <a:uLnTx/>
              <a:uFillTx/>
              <a:latin typeface="Roboto"/>
              <a:ea typeface="Roboto"/>
              <a:cs typeface="Roboto"/>
              <a:sym typeface="Roboto"/>
            </a:endParaRPr>
          </a:p>
        </p:txBody>
      </p:sp>
      <p:sp>
        <p:nvSpPr>
          <p:cNvPr id="266" name="Google Shape;266;p41"/>
          <p:cNvSpPr/>
          <p:nvPr/>
        </p:nvSpPr>
        <p:spPr>
          <a:xfrm>
            <a:off x="5913000" y="1819175"/>
            <a:ext cx="6115500" cy="4458300"/>
          </a:xfrm>
          <a:prstGeom prst="rect">
            <a:avLst/>
          </a:prstGeom>
          <a:noFill/>
          <a:ln>
            <a:noFill/>
          </a:ln>
        </p:spPr>
        <p:txBody>
          <a:bodyPr spcFirstLastPara="1" wrap="square" lIns="91425" tIns="45675" rIns="91425" bIns="45675" anchor="t" anchorCtr="0">
            <a:noAutofit/>
          </a:bodyPr>
          <a:lstStyle/>
          <a:p>
            <a:pPr marL="0" lvl="0" indent="0" algn="l" rtl="0">
              <a:lnSpc>
                <a:spcPct val="100000"/>
              </a:lnSpc>
              <a:spcBef>
                <a:spcPts val="0"/>
              </a:spcBef>
              <a:spcAft>
                <a:spcPts val="0"/>
              </a:spcAft>
              <a:buClr>
                <a:schemeClr val="dk1"/>
              </a:buClr>
              <a:buSzPts val="1100"/>
              <a:buFont typeface="Arial"/>
              <a:buNone/>
            </a:pPr>
            <a:endParaRPr sz="2000">
              <a:solidFill>
                <a:srgbClr val="002060"/>
              </a:solidFill>
              <a:latin typeface="Roboto"/>
              <a:ea typeface="Roboto"/>
              <a:cs typeface="Roboto"/>
              <a:sym typeface="Roboto"/>
            </a:endParaRPr>
          </a:p>
          <a:p>
            <a:pPr marL="457200" lvl="0" indent="-317500" algn="l" rtl="0">
              <a:lnSpc>
                <a:spcPct val="100000"/>
              </a:lnSpc>
              <a:spcBef>
                <a:spcPts val="0"/>
              </a:spcBef>
              <a:spcAft>
                <a:spcPts val="0"/>
              </a:spcAft>
              <a:buClr>
                <a:srgbClr val="002060"/>
              </a:buClr>
              <a:buSzPts val="1400"/>
              <a:buFont typeface="Roboto"/>
              <a:buChar char="●"/>
            </a:pPr>
            <a:r>
              <a:rPr lang="en-US" sz="2000">
                <a:solidFill>
                  <a:srgbClr val="002060"/>
                </a:solidFill>
                <a:latin typeface="Roboto"/>
                <a:ea typeface="Roboto"/>
                <a:cs typeface="Roboto"/>
                <a:sym typeface="Roboto"/>
              </a:rPr>
              <a:t>The Schedule Sales Query Plus (SSQ+) enables you to easily access the sales, business size and NAICS information reported by our GSA Schedule contractors.</a:t>
            </a:r>
            <a:endParaRPr sz="2000">
              <a:solidFill>
                <a:srgbClr val="002060"/>
              </a:solidFill>
              <a:latin typeface="Roboto"/>
              <a:ea typeface="Roboto"/>
              <a:cs typeface="Roboto"/>
              <a:sym typeface="Roboto"/>
            </a:endParaRPr>
          </a:p>
          <a:p>
            <a:pPr marL="457200" lvl="0" indent="0" algn="l" rtl="0">
              <a:lnSpc>
                <a:spcPct val="100000"/>
              </a:lnSpc>
              <a:spcBef>
                <a:spcPts val="0"/>
              </a:spcBef>
              <a:spcAft>
                <a:spcPts val="0"/>
              </a:spcAft>
              <a:buNone/>
            </a:pPr>
            <a:endParaRPr sz="2000">
              <a:solidFill>
                <a:srgbClr val="002060"/>
              </a:solidFill>
              <a:latin typeface="Roboto"/>
              <a:ea typeface="Roboto"/>
              <a:cs typeface="Roboto"/>
              <a:sym typeface="Roboto"/>
            </a:endParaRPr>
          </a:p>
          <a:p>
            <a:pPr marL="0" lvl="0" indent="0" algn="l" rtl="0">
              <a:lnSpc>
                <a:spcPct val="100000"/>
              </a:lnSpc>
              <a:spcBef>
                <a:spcPts val="0"/>
              </a:spcBef>
              <a:spcAft>
                <a:spcPts val="0"/>
              </a:spcAft>
              <a:buNone/>
            </a:pPr>
            <a:endParaRPr sz="1800">
              <a:solidFill>
                <a:srgbClr val="002060"/>
              </a:solidFill>
              <a:latin typeface="Roboto"/>
              <a:ea typeface="Roboto"/>
              <a:cs typeface="Roboto"/>
              <a:sym typeface="Roboto"/>
            </a:endParaRPr>
          </a:p>
          <a:p>
            <a:pPr marL="0" lvl="0" indent="0" algn="l" rtl="0">
              <a:lnSpc>
                <a:spcPct val="100000"/>
              </a:lnSpc>
              <a:spcBef>
                <a:spcPts val="0"/>
              </a:spcBef>
              <a:spcAft>
                <a:spcPts val="0"/>
              </a:spcAft>
              <a:buNone/>
            </a:pPr>
            <a:endParaRPr sz="1800">
              <a:solidFill>
                <a:srgbClr val="002060"/>
              </a:solidFill>
              <a:latin typeface="Roboto"/>
              <a:ea typeface="Roboto"/>
              <a:cs typeface="Roboto"/>
              <a:sym typeface="Roboto"/>
            </a:endParaRPr>
          </a:p>
          <a:p>
            <a:pPr marL="0" lvl="0" indent="0" algn="l" rtl="0">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513000" y="1611950"/>
            <a:ext cx="10341000" cy="27522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002665"/>
              </a:buClr>
              <a:buSzPts val="2800"/>
              <a:buFont typeface="Arial"/>
              <a:buNone/>
            </a:pPr>
            <a:r>
              <a:rPr lang="en-US" sz="5000" i="0"/>
              <a:t>MAS Offer Process and Roadmap</a:t>
            </a:r>
            <a:endParaRPr sz="5000" i="0"/>
          </a:p>
        </p:txBody>
      </p:sp>
      <p:sp>
        <p:nvSpPr>
          <p:cNvPr id="272" name="Google Shape;272;p42">
            <a:extLst>
              <a:ext uri="{C183D7F6-B498-43B3-948B-1728B52AA6E4}">
                <adec:decorative xmlns:adec="http://schemas.microsoft.com/office/drawing/2017/decorative" val="1"/>
              </a:ext>
            </a:extLst>
          </p:cNvPr>
          <p:cNvSpPr/>
          <p:nvPr/>
        </p:nvSpPr>
        <p:spPr>
          <a:xfrm>
            <a:off x="5248508" y="3554022"/>
            <a:ext cx="6937944" cy="200502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273" name="Google Shape;273;p42">
            <a:extLst>
              <a:ext uri="{C183D7F6-B498-43B3-948B-1728B52AA6E4}">
                <adec:decorative xmlns:adec="http://schemas.microsoft.com/office/drawing/2017/decorative" val="1"/>
              </a:ext>
            </a:extLst>
          </p:cNvPr>
          <p:cNvSpPr/>
          <p:nvPr/>
        </p:nvSpPr>
        <p:spPr>
          <a:xfrm>
            <a:off x="0" y="4508521"/>
            <a:ext cx="6455724" cy="1608545"/>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229500" y="603975"/>
            <a:ext cx="9990000" cy="7635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002665"/>
              </a:buClr>
              <a:buSzPts val="2800"/>
              <a:buFont typeface="Arial"/>
              <a:buNone/>
            </a:pPr>
            <a:r>
              <a:rPr lang="en-US" sz="3400" i="0" dirty="0"/>
              <a:t>MAS Roadmap Process (gsa.gov/</a:t>
            </a:r>
            <a:r>
              <a:rPr lang="en-US" sz="3400" i="0" dirty="0" err="1"/>
              <a:t>masroadmap</a:t>
            </a:r>
            <a:r>
              <a:rPr lang="en-US" sz="3400" i="0" dirty="0"/>
              <a:t>)</a:t>
            </a:r>
            <a:endParaRPr sz="3400" i="0" dirty="0"/>
          </a:p>
        </p:txBody>
      </p:sp>
      <p:sp>
        <p:nvSpPr>
          <p:cNvPr id="279" name="Google Shape;279;p43">
            <a:extLst>
              <a:ext uri="{C183D7F6-B498-43B3-948B-1728B52AA6E4}">
                <adec:decorative xmlns:adec="http://schemas.microsoft.com/office/drawing/2017/decorative" val="1"/>
              </a:ext>
            </a:extLst>
          </p:cNvPr>
          <p:cNvSpPr/>
          <p:nvPr/>
        </p:nvSpPr>
        <p:spPr>
          <a:xfrm>
            <a:off x="5248508" y="3554022"/>
            <a:ext cx="6938680" cy="200556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80" name="Google Shape;280;p43">
            <a:extLst>
              <a:ext uri="{C183D7F6-B498-43B3-948B-1728B52AA6E4}">
                <adec:decorative xmlns:adec="http://schemas.microsoft.com/office/drawing/2017/decorative" val="1"/>
              </a:ext>
            </a:extLst>
          </p:cNvPr>
          <p:cNvSpPr/>
          <p:nvPr/>
        </p:nvSpPr>
        <p:spPr>
          <a:xfrm>
            <a:off x="0" y="4508521"/>
            <a:ext cx="6463053" cy="1609116"/>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aphicFrame>
        <p:nvGraphicFramePr>
          <p:cNvPr id="281" name="Google Shape;281;p43"/>
          <p:cNvGraphicFramePr/>
          <p:nvPr>
            <p:extLst>
              <p:ext uri="{D42A27DB-BD31-4B8C-83A1-F6EECF244321}">
                <p14:modId xmlns:p14="http://schemas.microsoft.com/office/powerpoint/2010/main" val="4212700069"/>
              </p:ext>
            </p:extLst>
          </p:nvPr>
        </p:nvGraphicFramePr>
        <p:xfrm>
          <a:off x="456750" y="2179788"/>
          <a:ext cx="10757100" cy="2436480"/>
        </p:xfrm>
        <a:graphic>
          <a:graphicData uri="http://schemas.openxmlformats.org/drawingml/2006/table">
            <a:tbl>
              <a:tblPr firstRow="1">
                <a:noFill/>
                <a:tableStyleId>{27491843-C02C-4E5A-9DC6-1554CE4B5076}</a:tableStyleId>
              </a:tblPr>
              <a:tblGrid>
                <a:gridCol w="3585700">
                  <a:extLst>
                    <a:ext uri="{9D8B030D-6E8A-4147-A177-3AD203B41FA5}">
                      <a16:colId xmlns:a16="http://schemas.microsoft.com/office/drawing/2014/main" val="20000"/>
                    </a:ext>
                  </a:extLst>
                </a:gridCol>
                <a:gridCol w="3585700">
                  <a:extLst>
                    <a:ext uri="{9D8B030D-6E8A-4147-A177-3AD203B41FA5}">
                      <a16:colId xmlns:a16="http://schemas.microsoft.com/office/drawing/2014/main" val="20001"/>
                    </a:ext>
                  </a:extLst>
                </a:gridCol>
                <a:gridCol w="3585700">
                  <a:extLst>
                    <a:ext uri="{9D8B030D-6E8A-4147-A177-3AD203B41FA5}">
                      <a16:colId xmlns:a16="http://schemas.microsoft.com/office/drawing/2014/main" val="20002"/>
                    </a:ext>
                  </a:extLst>
                </a:gridCol>
              </a:tblGrid>
              <a:tr h="749925">
                <a:tc>
                  <a:txBody>
                    <a:bodyPr/>
                    <a:lstStyle/>
                    <a:p>
                      <a:pPr marL="0" lvl="0" indent="0" algn="ctr" rtl="0">
                        <a:spcBef>
                          <a:spcPts val="0"/>
                        </a:spcBef>
                        <a:spcAft>
                          <a:spcPts val="0"/>
                        </a:spcAft>
                        <a:buNone/>
                      </a:pPr>
                      <a:r>
                        <a:rPr lang="en-US" sz="2600" b="1" dirty="0">
                          <a:solidFill>
                            <a:srgbClr val="1C4587"/>
                          </a:solidFill>
                          <a:latin typeface="Roboto"/>
                          <a:ea typeface="Roboto"/>
                          <a:cs typeface="Roboto"/>
                          <a:sym typeface="Roboto"/>
                        </a:rPr>
                        <a:t>Get Ready</a:t>
                      </a:r>
                      <a:br>
                        <a:rPr lang="en-US" sz="2600" b="1" dirty="0">
                          <a:solidFill>
                            <a:srgbClr val="1C4587"/>
                          </a:solidFill>
                          <a:latin typeface="Roboto"/>
                          <a:ea typeface="Roboto"/>
                          <a:cs typeface="Roboto"/>
                          <a:sym typeface="Roboto"/>
                        </a:rPr>
                      </a:br>
                      <a:endParaRPr sz="2600" b="1" dirty="0">
                        <a:solidFill>
                          <a:srgbClr val="1C4587"/>
                        </a:solidFill>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US" sz="2600" b="1" dirty="0">
                          <a:solidFill>
                            <a:srgbClr val="1C4587"/>
                          </a:solidFill>
                          <a:latin typeface="Roboto"/>
                          <a:ea typeface="Roboto"/>
                          <a:cs typeface="Roboto"/>
                          <a:sym typeface="Roboto"/>
                        </a:rPr>
                        <a:t>Assemble Your Offer</a:t>
                      </a:r>
                      <a:endParaRPr sz="2600" b="1" dirty="0">
                        <a:solidFill>
                          <a:srgbClr val="1C4587"/>
                        </a:solidFill>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US" sz="2600" b="1" dirty="0">
                          <a:solidFill>
                            <a:srgbClr val="1C4587"/>
                          </a:solidFill>
                          <a:latin typeface="Roboto"/>
                          <a:ea typeface="Roboto"/>
                          <a:cs typeface="Roboto"/>
                          <a:sym typeface="Roboto"/>
                        </a:rPr>
                        <a:t>Finalize Your Offer </a:t>
                      </a:r>
                      <a:endParaRPr sz="2600" b="1" dirty="0">
                        <a:solidFill>
                          <a:srgbClr val="1C4587"/>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1461150">
                <a:tc>
                  <a:txBody>
                    <a:bodyPr/>
                    <a:lstStyle/>
                    <a:p>
                      <a:pPr marL="457200" lvl="0" indent="-355600" algn="l" rtl="0">
                        <a:spcBef>
                          <a:spcPts val="0"/>
                        </a:spcBef>
                        <a:spcAft>
                          <a:spcPts val="0"/>
                        </a:spcAft>
                        <a:buSzPts val="2000"/>
                        <a:buFont typeface="Roboto"/>
                        <a:buChar char="●"/>
                      </a:pPr>
                      <a:r>
                        <a:rPr lang="en-US" sz="2000">
                          <a:latin typeface="Roboto"/>
                          <a:ea typeface="Roboto"/>
                          <a:cs typeface="Roboto"/>
                          <a:sym typeface="Roboto"/>
                        </a:rPr>
                        <a:t>Train</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US" sz="2000">
                          <a:latin typeface="Roboto"/>
                          <a:ea typeface="Roboto"/>
                          <a:cs typeface="Roboto"/>
                          <a:sym typeface="Roboto"/>
                        </a:rPr>
                        <a:t>Register</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US" sz="2000">
                          <a:latin typeface="Roboto"/>
                          <a:ea typeface="Roboto"/>
                          <a:cs typeface="Roboto"/>
                          <a:sym typeface="Roboto"/>
                        </a:rPr>
                        <a:t>Understanding the Solicitation</a:t>
                      </a:r>
                      <a:endParaRPr sz="2000">
                        <a:latin typeface="Roboto"/>
                        <a:ea typeface="Roboto"/>
                        <a:cs typeface="Roboto"/>
                        <a:sym typeface="Roboto"/>
                      </a:endParaRPr>
                    </a:p>
                  </a:txBody>
                  <a:tcPr marL="91425" marR="91425" marT="91425" marB="91425"/>
                </a:tc>
                <a:tc>
                  <a:txBody>
                    <a:bodyPr/>
                    <a:lstStyle/>
                    <a:p>
                      <a:pPr marL="457200" lvl="0" indent="-355600" algn="l" rtl="0">
                        <a:spcBef>
                          <a:spcPts val="0"/>
                        </a:spcBef>
                        <a:spcAft>
                          <a:spcPts val="0"/>
                        </a:spcAft>
                        <a:buSzPts val="2000"/>
                        <a:buFont typeface="Roboto"/>
                        <a:buChar char="●"/>
                      </a:pPr>
                      <a:r>
                        <a:rPr lang="en-US" sz="2000">
                          <a:latin typeface="Roboto"/>
                          <a:ea typeface="Roboto"/>
                          <a:cs typeface="Roboto"/>
                          <a:sym typeface="Roboto"/>
                        </a:rPr>
                        <a:t>Complete These Forms</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US" sz="2000">
                          <a:latin typeface="Roboto"/>
                          <a:ea typeface="Roboto"/>
                          <a:cs typeface="Roboto"/>
                          <a:sym typeface="Roboto"/>
                        </a:rPr>
                        <a:t>Compile Information</a:t>
                      </a:r>
                      <a:endParaRPr sz="2000">
                        <a:latin typeface="Roboto"/>
                        <a:ea typeface="Roboto"/>
                        <a:cs typeface="Roboto"/>
                        <a:sym typeface="Roboto"/>
                      </a:endParaRPr>
                    </a:p>
                  </a:txBody>
                  <a:tcPr marL="91425" marR="91425" marT="91425" marB="91425"/>
                </a:tc>
                <a:tc>
                  <a:txBody>
                    <a:bodyPr/>
                    <a:lstStyle/>
                    <a:p>
                      <a:pPr marL="457200" lvl="0" indent="-355600" algn="l" rtl="0">
                        <a:spcBef>
                          <a:spcPts val="0"/>
                        </a:spcBef>
                        <a:spcAft>
                          <a:spcPts val="0"/>
                        </a:spcAft>
                        <a:buSzPts val="2000"/>
                        <a:buFont typeface="Roboto"/>
                        <a:buChar char="●"/>
                      </a:pPr>
                      <a:r>
                        <a:rPr lang="en-US" sz="2000" dirty="0">
                          <a:latin typeface="Roboto"/>
                          <a:ea typeface="Roboto"/>
                          <a:cs typeface="Roboto"/>
                          <a:sym typeface="Roboto"/>
                        </a:rPr>
                        <a:t>Submit Your Offer</a:t>
                      </a:r>
                      <a:endParaRPr sz="2000" dirty="0">
                        <a:latin typeface="Roboto"/>
                        <a:ea typeface="Roboto"/>
                        <a:cs typeface="Roboto"/>
                        <a:sym typeface="Roboto"/>
                      </a:endParaRPr>
                    </a:p>
                    <a:p>
                      <a:pPr marL="457200" lvl="0" indent="-355600" algn="l" rtl="0">
                        <a:spcBef>
                          <a:spcPts val="0"/>
                        </a:spcBef>
                        <a:spcAft>
                          <a:spcPts val="0"/>
                        </a:spcAft>
                        <a:buSzPts val="2000"/>
                        <a:buFont typeface="Roboto"/>
                        <a:buChar char="●"/>
                      </a:pPr>
                      <a:r>
                        <a:rPr lang="en-US" sz="2000" dirty="0">
                          <a:latin typeface="Roboto"/>
                          <a:ea typeface="Roboto"/>
                          <a:cs typeface="Roboto"/>
                          <a:sym typeface="Roboto"/>
                        </a:rPr>
                        <a:t>Review and Negotiate</a:t>
                      </a:r>
                      <a:endParaRPr sz="2000" dirty="0">
                        <a:latin typeface="Roboto"/>
                        <a:ea typeface="Roboto"/>
                        <a:cs typeface="Roboto"/>
                        <a:sym typeface="Roboto"/>
                      </a:endParaRPr>
                    </a:p>
                    <a:p>
                      <a:pPr marL="457200" lvl="0" indent="-355600" algn="l" rtl="0">
                        <a:spcBef>
                          <a:spcPts val="0"/>
                        </a:spcBef>
                        <a:spcAft>
                          <a:spcPts val="0"/>
                        </a:spcAft>
                        <a:buSzPts val="2000"/>
                        <a:buFont typeface="Roboto"/>
                        <a:buChar char="●"/>
                      </a:pPr>
                      <a:r>
                        <a:rPr lang="en-US" sz="2000" dirty="0">
                          <a:latin typeface="Roboto"/>
                          <a:ea typeface="Roboto"/>
                          <a:cs typeface="Roboto"/>
                          <a:sym typeface="Roboto"/>
                        </a:rPr>
                        <a:t>Sell</a:t>
                      </a:r>
                      <a:endParaRPr sz="2000" dirty="0">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title"/>
          </p:nvPr>
        </p:nvSpPr>
        <p:spPr>
          <a:xfrm>
            <a:off x="288257" y="675725"/>
            <a:ext cx="10890900" cy="864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C00000"/>
              </a:buClr>
              <a:buSzPts val="3600"/>
              <a:buFont typeface="Roboto"/>
              <a:buNone/>
            </a:pPr>
            <a:r>
              <a:rPr lang="en-US" i="0">
                <a:solidFill>
                  <a:srgbClr val="002060"/>
                </a:solidFill>
              </a:rPr>
              <a:t>Download and Complete Applicable Templates</a:t>
            </a:r>
            <a:endParaRPr i="0">
              <a:solidFill>
                <a:srgbClr val="002060"/>
              </a:solidFill>
            </a:endParaRPr>
          </a:p>
          <a:p>
            <a:pPr marL="0" lvl="0" indent="0" algn="l" rtl="0">
              <a:lnSpc>
                <a:spcPct val="90000"/>
              </a:lnSpc>
              <a:spcBef>
                <a:spcPts val="0"/>
              </a:spcBef>
              <a:spcAft>
                <a:spcPts val="0"/>
              </a:spcAft>
              <a:buClr>
                <a:srgbClr val="C00000"/>
              </a:buClr>
              <a:buSzPts val="1800"/>
              <a:buFont typeface="Roboto"/>
              <a:buNone/>
            </a:pPr>
            <a:r>
              <a:rPr lang="en-US" sz="1800">
                <a:solidFill>
                  <a:srgbClr val="002060"/>
                </a:solidFill>
              </a:rPr>
              <a:t>gsa.gov/MASCategoryRequirements</a:t>
            </a:r>
            <a:endParaRPr sz="1800">
              <a:solidFill>
                <a:srgbClr val="002060"/>
              </a:solidFill>
            </a:endParaRPr>
          </a:p>
        </p:txBody>
      </p:sp>
      <p:pic>
        <p:nvPicPr>
          <p:cNvPr id="287" name="Google Shape;287;p44" descr="Screenshot of gsa.gov/MASCategoryRequirements."/>
          <p:cNvPicPr preferRelativeResize="0"/>
          <p:nvPr/>
        </p:nvPicPr>
        <p:blipFill rotWithShape="1">
          <a:blip r:embed="rId3">
            <a:alphaModFix/>
          </a:blip>
          <a:srcRect l="21425" t="18041" r="20019" b="5922"/>
          <a:stretch/>
        </p:blipFill>
        <p:spPr>
          <a:xfrm>
            <a:off x="2916001" y="1656226"/>
            <a:ext cx="7571602" cy="5070250"/>
          </a:xfrm>
          <a:prstGeom prst="rect">
            <a:avLst/>
          </a:prstGeom>
          <a:noFill/>
          <a:ln>
            <a:noFill/>
          </a:ln>
        </p:spPr>
      </p:pic>
      <p:sp>
        <p:nvSpPr>
          <p:cNvPr id="288" name="Google Shape;288;p44">
            <a:extLst>
              <a:ext uri="{C183D7F6-B498-43B3-948B-1728B52AA6E4}">
                <adec:decorative xmlns:adec="http://schemas.microsoft.com/office/drawing/2017/decorative" val="1"/>
              </a:ext>
            </a:extLst>
          </p:cNvPr>
          <p:cNvSpPr/>
          <p:nvPr/>
        </p:nvSpPr>
        <p:spPr>
          <a:xfrm>
            <a:off x="0" y="4508521"/>
            <a:ext cx="6463053" cy="1609116"/>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89" name="Google Shape;289;p44">
            <a:extLst>
              <a:ext uri="{C183D7F6-B498-43B3-948B-1728B52AA6E4}">
                <adec:decorative xmlns:adec="http://schemas.microsoft.com/office/drawing/2017/decorative" val="1"/>
              </a:ext>
            </a:extLst>
          </p:cNvPr>
          <p:cNvSpPr/>
          <p:nvPr/>
        </p:nvSpPr>
        <p:spPr>
          <a:xfrm>
            <a:off x="5248508" y="3554022"/>
            <a:ext cx="6938680" cy="200556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p45"/>
          <p:cNvSpPr txBox="1"/>
          <p:nvPr/>
        </p:nvSpPr>
        <p:spPr>
          <a:xfrm>
            <a:off x="976825" y="1231025"/>
            <a:ext cx="9841500" cy="1228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800">
                <a:solidFill>
                  <a:srgbClr val="002060"/>
                </a:solidFill>
                <a:latin typeface="Roboto"/>
                <a:ea typeface="Roboto"/>
                <a:cs typeface="Roboto"/>
                <a:sym typeface="Roboto"/>
              </a:rPr>
              <a:t>eOffer automates the MAS proposal process by allowing your organization to prepare and submit your offer electronically:</a:t>
            </a:r>
            <a:endParaRPr sz="1800">
              <a:solidFill>
                <a:srgbClr val="002060"/>
              </a:solidFill>
              <a:latin typeface="Roboto"/>
              <a:ea typeface="Roboto"/>
              <a:cs typeface="Roboto"/>
              <a:sym typeface="Roboto"/>
            </a:endParaRPr>
          </a:p>
          <a:p>
            <a:pPr marL="457200" marR="0" lvl="0" indent="-342900" algn="l" rtl="0">
              <a:lnSpc>
                <a:spcPct val="115000"/>
              </a:lnSpc>
              <a:spcBef>
                <a:spcPts val="0"/>
              </a:spcBef>
              <a:spcAft>
                <a:spcPts val="0"/>
              </a:spcAft>
              <a:buClr>
                <a:srgbClr val="002060"/>
              </a:buClr>
              <a:buSzPts val="1800"/>
              <a:buFont typeface="Roboto"/>
              <a:buChar char="●"/>
            </a:pPr>
            <a:r>
              <a:rPr lang="en-US" sz="1800">
                <a:solidFill>
                  <a:srgbClr val="002060"/>
                </a:solidFill>
                <a:latin typeface="Roboto"/>
                <a:ea typeface="Roboto"/>
                <a:cs typeface="Roboto"/>
                <a:sym typeface="Roboto"/>
              </a:rPr>
              <a:t>eOffer/eMod Interactive Help Center will walk you through all the screens</a:t>
            </a:r>
            <a:endParaRPr sz="1800">
              <a:solidFill>
                <a:srgbClr val="002060"/>
              </a:solidFill>
              <a:latin typeface="Roboto"/>
              <a:ea typeface="Roboto"/>
              <a:cs typeface="Roboto"/>
              <a:sym typeface="Roboto"/>
            </a:endParaRPr>
          </a:p>
          <a:p>
            <a:pPr marL="0" marR="0" lvl="0" indent="0" algn="l" rtl="0">
              <a:lnSpc>
                <a:spcPct val="115000"/>
              </a:lnSpc>
              <a:spcBef>
                <a:spcPts val="0"/>
              </a:spcBef>
              <a:spcAft>
                <a:spcPts val="0"/>
              </a:spcAft>
              <a:buNone/>
            </a:pPr>
            <a:endParaRPr sz="2200">
              <a:solidFill>
                <a:srgbClr val="013C88"/>
              </a:solidFill>
              <a:latin typeface="Calibri"/>
              <a:ea typeface="Calibri"/>
              <a:cs typeface="Calibri"/>
              <a:sym typeface="Calibri"/>
            </a:endParaRPr>
          </a:p>
          <a:p>
            <a:pPr marL="0" marR="0" lvl="0" indent="0" algn="l" rtl="0">
              <a:lnSpc>
                <a:spcPct val="115000"/>
              </a:lnSpc>
              <a:spcBef>
                <a:spcPts val="0"/>
              </a:spcBef>
              <a:spcAft>
                <a:spcPts val="0"/>
              </a:spcAft>
              <a:buNone/>
            </a:pPr>
            <a:endParaRPr sz="1800">
              <a:solidFill>
                <a:srgbClr val="3F3F3F"/>
              </a:solidFill>
              <a:latin typeface="Calibri"/>
              <a:ea typeface="Calibri"/>
              <a:cs typeface="Calibri"/>
              <a:sym typeface="Calibri"/>
            </a:endParaRPr>
          </a:p>
        </p:txBody>
      </p:sp>
      <p:sp>
        <p:nvSpPr>
          <p:cNvPr id="297" name="Google Shape;297;p45"/>
          <p:cNvSpPr txBox="1">
            <a:spLocks noGrp="1"/>
          </p:cNvSpPr>
          <p:nvPr>
            <p:ph type="title"/>
          </p:nvPr>
        </p:nvSpPr>
        <p:spPr>
          <a:xfrm>
            <a:off x="486000" y="284225"/>
            <a:ext cx="10666200" cy="864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1100"/>
              <a:buFont typeface="Roboto"/>
              <a:buNone/>
            </a:pPr>
            <a:r>
              <a:rPr lang="en-US" i="0">
                <a:solidFill>
                  <a:srgbClr val="002060"/>
                </a:solidFill>
              </a:rPr>
              <a:t>Electronic Offer Submission: eOffer</a:t>
            </a:r>
            <a:endParaRPr i="0">
              <a:solidFill>
                <a:srgbClr val="002060"/>
              </a:solidFill>
            </a:endParaRPr>
          </a:p>
          <a:p>
            <a:pPr marL="0" lvl="0" indent="0" algn="l" rtl="0">
              <a:lnSpc>
                <a:spcPct val="115000"/>
              </a:lnSpc>
              <a:spcBef>
                <a:spcPts val="0"/>
              </a:spcBef>
              <a:spcAft>
                <a:spcPts val="0"/>
              </a:spcAft>
              <a:buClr>
                <a:schemeClr val="dk1"/>
              </a:buClr>
              <a:buSzPts val="1100"/>
              <a:buFont typeface="Roboto"/>
              <a:buNone/>
            </a:pPr>
            <a:r>
              <a:rPr lang="en-US" sz="1800" i="0">
                <a:solidFill>
                  <a:srgbClr val="002060"/>
                </a:solidFill>
              </a:rPr>
              <a:t>eoffer.gsa.gov</a:t>
            </a:r>
            <a:endParaRPr i="0">
              <a:solidFill>
                <a:srgbClr val="002060"/>
              </a:solidFill>
            </a:endParaRPr>
          </a:p>
        </p:txBody>
      </p:sp>
      <p:pic>
        <p:nvPicPr>
          <p:cNvPr id="298" name="Google Shape;298;p45" descr="Screenshot of eoffer.gsa.gov."/>
          <p:cNvPicPr preferRelativeResize="0"/>
          <p:nvPr/>
        </p:nvPicPr>
        <p:blipFill rotWithShape="1">
          <a:blip r:embed="rId3">
            <a:alphaModFix/>
          </a:blip>
          <a:srcRect l="10420" t="9796" r="12554" b="7326"/>
          <a:stretch/>
        </p:blipFill>
        <p:spPr>
          <a:xfrm>
            <a:off x="1966775" y="2459826"/>
            <a:ext cx="7861598" cy="3882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46"/>
          <p:cNvSpPr txBox="1"/>
          <p:nvPr/>
        </p:nvSpPr>
        <p:spPr>
          <a:xfrm>
            <a:off x="1228500" y="1497150"/>
            <a:ext cx="9129900" cy="35127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15000"/>
              </a:lnSpc>
              <a:spcBef>
                <a:spcPts val="0"/>
              </a:spcBef>
              <a:spcAft>
                <a:spcPts val="0"/>
              </a:spcAft>
              <a:buClr>
                <a:srgbClr val="002060"/>
              </a:buClr>
              <a:buSzPts val="2600"/>
              <a:buFont typeface="Roboto"/>
              <a:buChar char="●"/>
            </a:pPr>
            <a:r>
              <a:rPr lang="en-US" sz="4000" dirty="0">
                <a:solidFill>
                  <a:srgbClr val="002060"/>
                </a:solidFill>
                <a:latin typeface="Roboto"/>
                <a:ea typeface="Roboto"/>
                <a:cs typeface="Roboto"/>
                <a:sym typeface="Roboto"/>
              </a:rPr>
              <a:t>Completeness</a:t>
            </a:r>
            <a:endParaRPr sz="4000" dirty="0">
              <a:solidFill>
                <a:srgbClr val="002060"/>
              </a:solidFill>
              <a:latin typeface="Roboto"/>
              <a:ea typeface="Roboto"/>
              <a:cs typeface="Roboto"/>
              <a:sym typeface="Roboto"/>
            </a:endParaRPr>
          </a:p>
          <a:p>
            <a:pPr marL="457200" marR="0" lvl="0" indent="-393700" algn="l" rtl="0">
              <a:lnSpc>
                <a:spcPct val="115000"/>
              </a:lnSpc>
              <a:spcBef>
                <a:spcPts val="0"/>
              </a:spcBef>
              <a:spcAft>
                <a:spcPts val="0"/>
              </a:spcAft>
              <a:buClr>
                <a:srgbClr val="002060"/>
              </a:buClr>
              <a:buSzPts val="2600"/>
              <a:buFont typeface="Roboto"/>
              <a:buChar char="●"/>
            </a:pPr>
            <a:r>
              <a:rPr lang="en-US" sz="4000" dirty="0">
                <a:solidFill>
                  <a:srgbClr val="002060"/>
                </a:solidFill>
                <a:latin typeface="Roboto"/>
                <a:ea typeface="Roboto"/>
                <a:cs typeface="Roboto"/>
                <a:sym typeface="Roboto"/>
              </a:rPr>
              <a:t>Scope</a:t>
            </a:r>
            <a:endParaRPr sz="4000" dirty="0">
              <a:solidFill>
                <a:srgbClr val="002060"/>
              </a:solidFill>
              <a:latin typeface="Roboto"/>
              <a:ea typeface="Roboto"/>
              <a:cs typeface="Roboto"/>
              <a:sym typeface="Roboto"/>
            </a:endParaRPr>
          </a:p>
          <a:p>
            <a:pPr marL="457200" marR="0" lvl="0" indent="-393700" algn="l" rtl="0">
              <a:lnSpc>
                <a:spcPct val="115000"/>
              </a:lnSpc>
              <a:spcBef>
                <a:spcPts val="0"/>
              </a:spcBef>
              <a:spcAft>
                <a:spcPts val="0"/>
              </a:spcAft>
              <a:buClr>
                <a:srgbClr val="002060"/>
              </a:buClr>
              <a:buSzPts val="2600"/>
              <a:buFont typeface="Roboto"/>
              <a:buChar char="●"/>
            </a:pPr>
            <a:r>
              <a:rPr lang="en-US" sz="4000" dirty="0">
                <a:solidFill>
                  <a:srgbClr val="002060"/>
                </a:solidFill>
                <a:latin typeface="Roboto"/>
                <a:ea typeface="Roboto"/>
                <a:cs typeface="Roboto"/>
                <a:sym typeface="Roboto"/>
              </a:rPr>
              <a:t>Responsibility</a:t>
            </a:r>
            <a:endParaRPr sz="4000" dirty="0">
              <a:solidFill>
                <a:srgbClr val="002060"/>
              </a:solidFill>
              <a:latin typeface="Roboto"/>
              <a:ea typeface="Roboto"/>
              <a:cs typeface="Roboto"/>
              <a:sym typeface="Roboto"/>
            </a:endParaRPr>
          </a:p>
          <a:p>
            <a:pPr marL="457200" marR="0" lvl="0" indent="-393700" algn="l" rtl="0">
              <a:lnSpc>
                <a:spcPct val="115000"/>
              </a:lnSpc>
              <a:spcBef>
                <a:spcPts val="0"/>
              </a:spcBef>
              <a:spcAft>
                <a:spcPts val="0"/>
              </a:spcAft>
              <a:buClr>
                <a:srgbClr val="002060"/>
              </a:buClr>
              <a:buSzPts val="2600"/>
              <a:buFont typeface="Roboto"/>
              <a:buChar char="●"/>
            </a:pPr>
            <a:r>
              <a:rPr lang="en-US" sz="4000" dirty="0">
                <a:solidFill>
                  <a:srgbClr val="002060"/>
                </a:solidFill>
                <a:latin typeface="Roboto"/>
                <a:ea typeface="Roboto"/>
                <a:cs typeface="Roboto"/>
                <a:sym typeface="Roboto"/>
              </a:rPr>
              <a:t>Subcontracting</a:t>
            </a:r>
            <a:endParaRPr sz="4000" dirty="0">
              <a:solidFill>
                <a:srgbClr val="002060"/>
              </a:solidFill>
              <a:latin typeface="Roboto"/>
              <a:ea typeface="Roboto"/>
              <a:cs typeface="Roboto"/>
              <a:sym typeface="Roboto"/>
            </a:endParaRPr>
          </a:p>
          <a:p>
            <a:pPr marL="457200" marR="0" lvl="0" indent="-393700" algn="l" rtl="0">
              <a:lnSpc>
                <a:spcPct val="115000"/>
              </a:lnSpc>
              <a:spcBef>
                <a:spcPts val="0"/>
              </a:spcBef>
              <a:spcAft>
                <a:spcPts val="0"/>
              </a:spcAft>
              <a:buClr>
                <a:srgbClr val="002060"/>
              </a:buClr>
              <a:buSzPts val="2600"/>
              <a:buFont typeface="Roboto"/>
              <a:buChar char="●"/>
            </a:pPr>
            <a:r>
              <a:rPr lang="en-US" sz="4000" dirty="0">
                <a:solidFill>
                  <a:srgbClr val="002060"/>
                </a:solidFill>
                <a:latin typeface="Roboto"/>
                <a:ea typeface="Roboto"/>
                <a:cs typeface="Roboto"/>
                <a:sym typeface="Roboto"/>
              </a:rPr>
              <a:t>Proposed MAS Pricing and Price-Related Terms &amp; Conditions</a:t>
            </a:r>
            <a:endParaRPr sz="4000" dirty="0">
              <a:solidFill>
                <a:srgbClr val="002060"/>
              </a:solidFill>
              <a:latin typeface="Roboto"/>
              <a:ea typeface="Roboto"/>
              <a:cs typeface="Roboto"/>
              <a:sym typeface="Roboto"/>
            </a:endParaRPr>
          </a:p>
          <a:p>
            <a:pPr marL="0" marR="0" lvl="0" indent="0" algn="l" rtl="0">
              <a:lnSpc>
                <a:spcPct val="115000"/>
              </a:lnSpc>
              <a:spcBef>
                <a:spcPts val="0"/>
              </a:spcBef>
              <a:spcAft>
                <a:spcPts val="0"/>
              </a:spcAft>
              <a:buNone/>
            </a:pPr>
            <a:endParaRPr sz="3200" dirty="0">
              <a:solidFill>
                <a:srgbClr val="3F3F3F"/>
              </a:solidFill>
              <a:latin typeface="Calibri"/>
              <a:ea typeface="Calibri"/>
              <a:cs typeface="Calibri"/>
              <a:sym typeface="Calibri"/>
            </a:endParaRPr>
          </a:p>
        </p:txBody>
      </p:sp>
      <p:sp>
        <p:nvSpPr>
          <p:cNvPr id="305" name="Google Shape;305;p46"/>
          <p:cNvSpPr txBox="1">
            <a:spLocks noGrp="1"/>
          </p:cNvSpPr>
          <p:nvPr>
            <p:ph type="title"/>
          </p:nvPr>
        </p:nvSpPr>
        <p:spPr>
          <a:xfrm>
            <a:off x="364500" y="532275"/>
            <a:ext cx="10788000" cy="864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C00000"/>
              </a:buClr>
              <a:buSzPts val="3600"/>
              <a:buFont typeface="Roboto"/>
              <a:buNone/>
            </a:pPr>
            <a:r>
              <a:rPr lang="en-US" sz="4800" i="0" dirty="0">
                <a:solidFill>
                  <a:srgbClr val="002060"/>
                </a:solidFill>
              </a:rPr>
              <a:t>How does GSA evaluate a MAS offer?</a:t>
            </a:r>
            <a:endParaRPr sz="4800" i="0" dirty="0">
              <a:solidFill>
                <a:srgbClr val="002060"/>
              </a:solidFill>
            </a:endParaRPr>
          </a:p>
        </p:txBody>
      </p:sp>
      <p:sp>
        <p:nvSpPr>
          <p:cNvPr id="306" name="Google Shape;306;p46">
            <a:extLst>
              <a:ext uri="{C183D7F6-B498-43B3-948B-1728B52AA6E4}">
                <adec:decorative xmlns:adec="http://schemas.microsoft.com/office/drawing/2017/decorative" val="1"/>
              </a:ext>
            </a:extLst>
          </p:cNvPr>
          <p:cNvSpPr/>
          <p:nvPr/>
        </p:nvSpPr>
        <p:spPr>
          <a:xfrm>
            <a:off x="5248508" y="3554022"/>
            <a:ext cx="6938680" cy="200556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07" name="Google Shape;307;p46">
            <a:extLst>
              <a:ext uri="{C183D7F6-B498-43B3-948B-1728B52AA6E4}">
                <adec:decorative xmlns:adec="http://schemas.microsoft.com/office/drawing/2017/decorative" val="1"/>
              </a:ext>
            </a:extLst>
          </p:cNvPr>
          <p:cNvSpPr/>
          <p:nvPr/>
        </p:nvSpPr>
        <p:spPr>
          <a:xfrm>
            <a:off x="0" y="4508521"/>
            <a:ext cx="6463053" cy="1609116"/>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4" name="Google Shape;314;p47"/>
          <p:cNvSpPr txBox="1">
            <a:spLocks noGrp="1"/>
          </p:cNvSpPr>
          <p:nvPr>
            <p:ph type="title"/>
          </p:nvPr>
        </p:nvSpPr>
        <p:spPr>
          <a:xfrm>
            <a:off x="378001" y="452600"/>
            <a:ext cx="10061100" cy="7635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1100"/>
              <a:buNone/>
            </a:pPr>
            <a:r>
              <a:rPr lang="en-US" sz="4600" i="0" dirty="0"/>
              <a:t>MAS Contract Formation</a:t>
            </a:r>
            <a:endParaRPr sz="4600" i="0" dirty="0"/>
          </a:p>
        </p:txBody>
      </p:sp>
      <p:grpSp>
        <p:nvGrpSpPr>
          <p:cNvPr id="315" name="Google Shape;315;p47" descr="MAS Contract Formation&#10;&#10;01-Fact Finding and Clarifications&#10;02-Negotiations&#10;03-Request for Final Proposal Revisions (FPR)&#10;04-Decision of Award&#10;&#10;"/>
          <p:cNvGrpSpPr/>
          <p:nvPr/>
        </p:nvGrpSpPr>
        <p:grpSpPr>
          <a:xfrm>
            <a:off x="3858180" y="1115766"/>
            <a:ext cx="4619255" cy="4626470"/>
            <a:chOff x="2675581" y="676587"/>
            <a:chExt cx="3793942" cy="3790328"/>
          </a:xfrm>
        </p:grpSpPr>
        <p:sp>
          <p:nvSpPr>
            <p:cNvPr id="316" name="Google Shape;316;p47"/>
            <p:cNvSpPr/>
            <p:nvPr/>
          </p:nvSpPr>
          <p:spPr>
            <a:xfrm rot="-7199815">
              <a:off x="3183352" y="1184485"/>
              <a:ext cx="2774659" cy="2774659"/>
            </a:xfrm>
            <a:prstGeom prst="blockArc">
              <a:avLst>
                <a:gd name="adj1" fmla="val 12622480"/>
                <a:gd name="adj2" fmla="val 18176457"/>
                <a:gd name="adj3" fmla="val 20786"/>
              </a:avLst>
            </a:prstGeom>
            <a:solidFill>
              <a:srgbClr val="0D5DD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47"/>
            <p:cNvSpPr/>
            <p:nvPr/>
          </p:nvSpPr>
          <p:spPr>
            <a:xfrm rot="-1799815">
              <a:off x="3183352" y="1184357"/>
              <a:ext cx="2774659" cy="2774659"/>
            </a:xfrm>
            <a:prstGeom prst="blockArc">
              <a:avLst>
                <a:gd name="adj1" fmla="val 12622480"/>
                <a:gd name="adj2" fmla="val 18176457"/>
                <a:gd name="adj3" fmla="val 20786"/>
              </a:avLst>
            </a:prstGeom>
            <a:solidFill>
              <a:srgbClr val="0E65F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47"/>
            <p:cNvSpPr/>
            <p:nvPr/>
          </p:nvSpPr>
          <p:spPr>
            <a:xfrm rot="3600185">
              <a:off x="3187094" y="1184439"/>
              <a:ext cx="2774659" cy="2774659"/>
            </a:xfrm>
            <a:prstGeom prst="blockArc">
              <a:avLst>
                <a:gd name="adj1" fmla="val 12564381"/>
                <a:gd name="adj2" fmla="val 18346131"/>
                <a:gd name="adj3" fmla="val 20844"/>
              </a:avLst>
            </a:prstGeom>
            <a:solidFill>
              <a:srgbClr val="0944A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47"/>
            <p:cNvSpPr/>
            <p:nvPr/>
          </p:nvSpPr>
          <p:spPr>
            <a:xfrm rot="9000185">
              <a:off x="3185977" y="1184485"/>
              <a:ext cx="2774659" cy="2774659"/>
            </a:xfrm>
            <a:prstGeom prst="blockArc">
              <a:avLst>
                <a:gd name="adj1" fmla="val 12622480"/>
                <a:gd name="adj2" fmla="val 18081133"/>
                <a:gd name="adj3" fmla="val 20809"/>
              </a:avLst>
            </a:prstGeom>
            <a:solidFill>
              <a:srgbClr val="0C58D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0" name="Google Shape;320;p47"/>
            <p:cNvGrpSpPr/>
            <p:nvPr/>
          </p:nvGrpSpPr>
          <p:grpSpPr>
            <a:xfrm rot="5400000">
              <a:off x="5379664" y="2278951"/>
              <a:ext cx="585000" cy="585471"/>
              <a:chOff x="1967628" y="812211"/>
              <a:chExt cx="588000" cy="588000"/>
            </a:xfrm>
          </p:grpSpPr>
          <p:sp>
            <p:nvSpPr>
              <p:cNvPr id="321" name="Google Shape;321;p47"/>
              <p:cNvSpPr/>
              <p:nvPr/>
            </p:nvSpPr>
            <p:spPr>
              <a:xfrm rot="39023">
                <a:off x="1970909" y="815492"/>
                <a:ext cx="581437" cy="581437"/>
              </a:xfrm>
              <a:prstGeom prst="pie">
                <a:avLst>
                  <a:gd name="adj1" fmla="val 6190354"/>
                  <a:gd name="adj2" fmla="val 14996165"/>
                </a:avLst>
              </a:prstGeom>
              <a:solidFill>
                <a:srgbClr val="0C58D3"/>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47"/>
              <p:cNvSpPr/>
              <p:nvPr/>
            </p:nvSpPr>
            <p:spPr>
              <a:xfrm rot="10800000">
                <a:off x="1970875" y="815525"/>
                <a:ext cx="581400" cy="581400"/>
              </a:xfrm>
              <a:prstGeom prst="pie">
                <a:avLst>
                  <a:gd name="adj1" fmla="val 4028252"/>
                  <a:gd name="adj2" fmla="val 17183677"/>
                </a:avLst>
              </a:prstGeom>
              <a:solidFill>
                <a:srgbClr val="0C58D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23" name="Google Shape;323;p47"/>
            <p:cNvGrpSpPr/>
            <p:nvPr/>
          </p:nvGrpSpPr>
          <p:grpSpPr>
            <a:xfrm rot="10800000">
              <a:off x="4280710" y="3378530"/>
              <a:ext cx="585000" cy="585471"/>
              <a:chOff x="1967628" y="812211"/>
              <a:chExt cx="588000" cy="588000"/>
            </a:xfrm>
          </p:grpSpPr>
          <p:sp>
            <p:nvSpPr>
              <p:cNvPr id="324" name="Google Shape;324;p47"/>
              <p:cNvSpPr/>
              <p:nvPr/>
            </p:nvSpPr>
            <p:spPr>
              <a:xfrm rot="39023">
                <a:off x="1970909" y="815492"/>
                <a:ext cx="581437" cy="581437"/>
              </a:xfrm>
              <a:prstGeom prst="pie">
                <a:avLst>
                  <a:gd name="adj1" fmla="val 6190354"/>
                  <a:gd name="adj2" fmla="val 14996165"/>
                </a:avLst>
              </a:prstGeom>
              <a:solidFill>
                <a:srgbClr val="0D5DDF"/>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47"/>
              <p:cNvSpPr/>
              <p:nvPr/>
            </p:nvSpPr>
            <p:spPr>
              <a:xfrm rot="10800000">
                <a:off x="1970875" y="815525"/>
                <a:ext cx="581400" cy="581400"/>
              </a:xfrm>
              <a:prstGeom prst="pie">
                <a:avLst>
                  <a:gd name="adj1" fmla="val 4028252"/>
                  <a:gd name="adj2" fmla="val 17183677"/>
                </a:avLst>
              </a:prstGeom>
              <a:solidFill>
                <a:srgbClr val="0D5DD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26" name="Google Shape;326;p47"/>
            <p:cNvGrpSpPr/>
            <p:nvPr/>
          </p:nvGrpSpPr>
          <p:grpSpPr>
            <a:xfrm rot="-5400000">
              <a:off x="3179922" y="2281479"/>
              <a:ext cx="585000" cy="585471"/>
              <a:chOff x="1967628" y="812211"/>
              <a:chExt cx="588000" cy="588000"/>
            </a:xfrm>
          </p:grpSpPr>
          <p:sp>
            <p:nvSpPr>
              <p:cNvPr id="327" name="Google Shape;327;p47"/>
              <p:cNvSpPr/>
              <p:nvPr/>
            </p:nvSpPr>
            <p:spPr>
              <a:xfrm rot="39023">
                <a:off x="1970909" y="815492"/>
                <a:ext cx="581437" cy="581437"/>
              </a:xfrm>
              <a:prstGeom prst="pie">
                <a:avLst>
                  <a:gd name="adj1" fmla="val 6190354"/>
                  <a:gd name="adj2" fmla="val 14996165"/>
                </a:avLst>
              </a:prstGeom>
              <a:solidFill>
                <a:srgbClr val="0E65F0"/>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47"/>
              <p:cNvSpPr/>
              <p:nvPr/>
            </p:nvSpPr>
            <p:spPr>
              <a:xfrm rot="10800000">
                <a:off x="1970875" y="815525"/>
                <a:ext cx="581400" cy="581400"/>
              </a:xfrm>
              <a:prstGeom prst="pie">
                <a:avLst>
                  <a:gd name="adj1" fmla="val 4028252"/>
                  <a:gd name="adj2" fmla="val 17183677"/>
                </a:avLst>
              </a:prstGeom>
              <a:solidFill>
                <a:srgbClr val="0E65F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9" name="Google Shape;329;p47"/>
            <p:cNvSpPr txBox="1"/>
            <p:nvPr/>
          </p:nvSpPr>
          <p:spPr>
            <a:xfrm>
              <a:off x="3214513" y="2360618"/>
              <a:ext cx="507900" cy="266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600" b="1">
                  <a:solidFill>
                    <a:srgbClr val="FFFFFF"/>
                  </a:solidFill>
                  <a:latin typeface="Roboto"/>
                  <a:ea typeface="Roboto"/>
                  <a:cs typeface="Roboto"/>
                  <a:sym typeface="Roboto"/>
                </a:rPr>
                <a:t>01</a:t>
              </a:r>
              <a:endParaRPr sz="1600" b="1">
                <a:solidFill>
                  <a:srgbClr val="FFFFFF"/>
                </a:solidFill>
                <a:latin typeface="Roboto"/>
                <a:ea typeface="Roboto"/>
                <a:cs typeface="Roboto"/>
                <a:sym typeface="Roboto"/>
              </a:endParaRPr>
            </a:p>
          </p:txBody>
        </p:sp>
        <p:sp>
          <p:nvSpPr>
            <p:cNvPr id="330" name="Google Shape;330;p47"/>
            <p:cNvSpPr txBox="1"/>
            <p:nvPr/>
          </p:nvSpPr>
          <p:spPr>
            <a:xfrm>
              <a:off x="4335750" y="3460301"/>
              <a:ext cx="507900" cy="266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600" b="1">
                  <a:solidFill>
                    <a:srgbClr val="FFFFFF"/>
                  </a:solidFill>
                  <a:latin typeface="Roboto"/>
                  <a:ea typeface="Roboto"/>
                  <a:cs typeface="Roboto"/>
                  <a:sym typeface="Roboto"/>
                </a:rPr>
                <a:t>02</a:t>
              </a:r>
              <a:endParaRPr sz="1600" b="1">
                <a:solidFill>
                  <a:srgbClr val="FFFFFF"/>
                </a:solidFill>
                <a:latin typeface="Roboto"/>
                <a:ea typeface="Roboto"/>
                <a:cs typeface="Roboto"/>
                <a:sym typeface="Roboto"/>
              </a:endParaRPr>
            </a:p>
          </p:txBody>
        </p:sp>
        <p:sp>
          <p:nvSpPr>
            <p:cNvPr id="331" name="Google Shape;331;p47"/>
            <p:cNvSpPr txBox="1"/>
            <p:nvPr/>
          </p:nvSpPr>
          <p:spPr>
            <a:xfrm>
              <a:off x="5419402" y="2360618"/>
              <a:ext cx="507900" cy="266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600" b="1">
                  <a:solidFill>
                    <a:srgbClr val="FFFFFF"/>
                  </a:solidFill>
                  <a:latin typeface="Roboto"/>
                  <a:ea typeface="Roboto"/>
                  <a:cs typeface="Roboto"/>
                  <a:sym typeface="Roboto"/>
                </a:rPr>
                <a:t>03</a:t>
              </a:r>
              <a:endParaRPr sz="1600" b="1">
                <a:solidFill>
                  <a:srgbClr val="FFFFFF"/>
                </a:solidFill>
                <a:latin typeface="Roboto"/>
                <a:ea typeface="Roboto"/>
                <a:cs typeface="Roboto"/>
                <a:sym typeface="Roboto"/>
              </a:endParaRPr>
            </a:p>
          </p:txBody>
        </p:sp>
        <p:grpSp>
          <p:nvGrpSpPr>
            <p:cNvPr id="332" name="Google Shape;332;p47"/>
            <p:cNvGrpSpPr/>
            <p:nvPr/>
          </p:nvGrpSpPr>
          <p:grpSpPr>
            <a:xfrm>
              <a:off x="4261689" y="1180926"/>
              <a:ext cx="585000" cy="585529"/>
              <a:chOff x="1967628" y="812211"/>
              <a:chExt cx="588000" cy="588000"/>
            </a:xfrm>
          </p:grpSpPr>
          <p:sp>
            <p:nvSpPr>
              <p:cNvPr id="333" name="Google Shape;333;p47"/>
              <p:cNvSpPr/>
              <p:nvPr/>
            </p:nvSpPr>
            <p:spPr>
              <a:xfrm rot="39023">
                <a:off x="1970909" y="815492"/>
                <a:ext cx="581437" cy="581437"/>
              </a:xfrm>
              <a:prstGeom prst="pie">
                <a:avLst>
                  <a:gd name="adj1" fmla="val 6190354"/>
                  <a:gd name="adj2" fmla="val 14996165"/>
                </a:avLst>
              </a:prstGeom>
              <a:solidFill>
                <a:srgbClr val="0944A1"/>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47"/>
              <p:cNvSpPr/>
              <p:nvPr/>
            </p:nvSpPr>
            <p:spPr>
              <a:xfrm rot="10800000">
                <a:off x="1970875" y="815525"/>
                <a:ext cx="581400" cy="581400"/>
              </a:xfrm>
              <a:prstGeom prst="pie">
                <a:avLst>
                  <a:gd name="adj1" fmla="val 4028252"/>
                  <a:gd name="adj2" fmla="val 17183677"/>
                </a:avLst>
              </a:prstGeom>
              <a:solidFill>
                <a:srgbClr val="0944A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35" name="Google Shape;335;p47"/>
            <p:cNvSpPr txBox="1"/>
            <p:nvPr/>
          </p:nvSpPr>
          <p:spPr>
            <a:xfrm>
              <a:off x="4335750" y="1254446"/>
              <a:ext cx="507900" cy="266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600" b="1">
                  <a:solidFill>
                    <a:srgbClr val="FFFFFF"/>
                  </a:solidFill>
                  <a:latin typeface="Roboto"/>
                  <a:ea typeface="Roboto"/>
                  <a:cs typeface="Roboto"/>
                  <a:sym typeface="Roboto"/>
                </a:rPr>
                <a:t>04</a:t>
              </a:r>
              <a:endParaRPr sz="1600" b="1">
                <a:solidFill>
                  <a:srgbClr val="FFFFFF"/>
                </a:solidFill>
                <a:latin typeface="Roboto"/>
                <a:ea typeface="Roboto"/>
                <a:cs typeface="Roboto"/>
                <a:sym typeface="Roboto"/>
              </a:endParaRPr>
            </a:p>
          </p:txBody>
        </p:sp>
      </p:grpSp>
      <p:grpSp>
        <p:nvGrpSpPr>
          <p:cNvPr id="336" name="Google Shape;336;p47" descr="Fact Finding and Clarifications&#10;"/>
          <p:cNvGrpSpPr/>
          <p:nvPr/>
        </p:nvGrpSpPr>
        <p:grpSpPr>
          <a:xfrm>
            <a:off x="1492937" y="1554222"/>
            <a:ext cx="4121835" cy="1580847"/>
            <a:chOff x="323500" y="1170475"/>
            <a:chExt cx="3362713" cy="1289700"/>
          </a:xfrm>
        </p:grpSpPr>
        <p:sp>
          <p:nvSpPr>
            <p:cNvPr id="337" name="Google Shape;337;p47"/>
            <p:cNvSpPr txBox="1"/>
            <p:nvPr/>
          </p:nvSpPr>
          <p:spPr>
            <a:xfrm>
              <a:off x="323500" y="1170475"/>
              <a:ext cx="2124000" cy="12897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1600"/>
                </a:spcAft>
                <a:buNone/>
              </a:pPr>
              <a:r>
                <a:rPr lang="en-US" sz="2400" b="1" dirty="0">
                  <a:solidFill>
                    <a:schemeClr val="dk1"/>
                  </a:solidFill>
                  <a:latin typeface="Roboto"/>
                  <a:ea typeface="Roboto"/>
                  <a:cs typeface="Roboto"/>
                  <a:sym typeface="Roboto"/>
                </a:rPr>
                <a:t>Fact Finding and Clarifications</a:t>
              </a:r>
              <a:endParaRPr sz="2400" b="1" dirty="0">
                <a:solidFill>
                  <a:schemeClr val="dk1"/>
                </a:solidFill>
                <a:latin typeface="Roboto"/>
                <a:ea typeface="Roboto"/>
                <a:cs typeface="Roboto"/>
                <a:sym typeface="Roboto"/>
              </a:endParaRPr>
            </a:p>
          </p:txBody>
        </p:sp>
        <p:cxnSp>
          <p:nvCxnSpPr>
            <p:cNvPr id="338" name="Google Shape;338;p47"/>
            <p:cNvCxnSpPr/>
            <p:nvPr/>
          </p:nvCxnSpPr>
          <p:spPr>
            <a:xfrm rot="10800000">
              <a:off x="2641913" y="1831625"/>
              <a:ext cx="1044300" cy="0"/>
            </a:xfrm>
            <a:prstGeom prst="straightConnector1">
              <a:avLst/>
            </a:prstGeom>
            <a:noFill/>
            <a:ln w="9525" cap="flat" cmpd="sng">
              <a:solidFill>
                <a:srgbClr val="0E65F0"/>
              </a:solidFill>
              <a:prstDash val="solid"/>
              <a:round/>
              <a:headEnd type="none" w="sm" len="sm"/>
              <a:tailEnd type="oval" w="med" len="med"/>
            </a:ln>
          </p:spPr>
        </p:cxnSp>
      </p:grpSp>
      <p:grpSp>
        <p:nvGrpSpPr>
          <p:cNvPr id="339" name="Google Shape;339;p47" descr="Negotiations&#10;"/>
          <p:cNvGrpSpPr/>
          <p:nvPr/>
        </p:nvGrpSpPr>
        <p:grpSpPr>
          <a:xfrm>
            <a:off x="1492936" y="3212022"/>
            <a:ext cx="4448743" cy="1580847"/>
            <a:chOff x="323500" y="2828275"/>
            <a:chExt cx="3629413" cy="1289700"/>
          </a:xfrm>
        </p:grpSpPr>
        <p:sp>
          <p:nvSpPr>
            <p:cNvPr id="340" name="Google Shape;340;p47"/>
            <p:cNvSpPr txBox="1"/>
            <p:nvPr/>
          </p:nvSpPr>
          <p:spPr>
            <a:xfrm>
              <a:off x="323500" y="2828275"/>
              <a:ext cx="2124000" cy="12897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1600"/>
                </a:spcAft>
                <a:buNone/>
              </a:pPr>
              <a:r>
                <a:rPr lang="en-US" sz="2400" b="1" dirty="0">
                  <a:solidFill>
                    <a:schemeClr val="dk1"/>
                  </a:solidFill>
                  <a:latin typeface="Roboto"/>
                  <a:ea typeface="Roboto"/>
                  <a:cs typeface="Roboto"/>
                  <a:sym typeface="Roboto"/>
                </a:rPr>
                <a:t>Negotiations</a:t>
              </a:r>
              <a:endParaRPr sz="2400" b="1" dirty="0">
                <a:solidFill>
                  <a:schemeClr val="dk1"/>
                </a:solidFill>
                <a:latin typeface="Roboto"/>
                <a:ea typeface="Roboto"/>
                <a:cs typeface="Roboto"/>
                <a:sym typeface="Roboto"/>
              </a:endParaRPr>
            </a:p>
          </p:txBody>
        </p:sp>
        <p:cxnSp>
          <p:nvCxnSpPr>
            <p:cNvPr id="341" name="Google Shape;341;p47"/>
            <p:cNvCxnSpPr/>
            <p:nvPr/>
          </p:nvCxnSpPr>
          <p:spPr>
            <a:xfrm rot="10800000">
              <a:off x="2641913" y="3489425"/>
              <a:ext cx="1311000" cy="0"/>
            </a:xfrm>
            <a:prstGeom prst="straightConnector1">
              <a:avLst/>
            </a:prstGeom>
            <a:noFill/>
            <a:ln w="9525" cap="flat" cmpd="sng">
              <a:solidFill>
                <a:srgbClr val="0D5DDF"/>
              </a:solidFill>
              <a:prstDash val="solid"/>
              <a:round/>
              <a:headEnd type="none" w="sm" len="sm"/>
              <a:tailEnd type="oval" w="med" len="med"/>
            </a:ln>
          </p:spPr>
        </p:cxnSp>
      </p:grpSp>
      <p:grpSp>
        <p:nvGrpSpPr>
          <p:cNvPr id="342" name="Google Shape;342;p47" descr="Decision of Award&#10;"/>
          <p:cNvGrpSpPr/>
          <p:nvPr/>
        </p:nvGrpSpPr>
        <p:grpSpPr>
          <a:xfrm>
            <a:off x="6379263" y="1444097"/>
            <a:ext cx="4425743" cy="1580847"/>
            <a:chOff x="5209825" y="1060350"/>
            <a:chExt cx="3610650" cy="1289700"/>
          </a:xfrm>
        </p:grpSpPr>
        <p:sp>
          <p:nvSpPr>
            <p:cNvPr id="343" name="Google Shape;343;p47"/>
            <p:cNvSpPr txBox="1"/>
            <p:nvPr/>
          </p:nvSpPr>
          <p:spPr>
            <a:xfrm>
              <a:off x="6696475" y="1060350"/>
              <a:ext cx="2124000" cy="12897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1600"/>
                </a:spcAft>
                <a:buNone/>
              </a:pPr>
              <a:r>
                <a:rPr lang="en-US" sz="2400" b="1" dirty="0">
                  <a:solidFill>
                    <a:schemeClr val="dk1"/>
                  </a:solidFill>
                  <a:latin typeface="Roboto"/>
                  <a:ea typeface="Roboto"/>
                  <a:cs typeface="Roboto"/>
                  <a:sym typeface="Roboto"/>
                </a:rPr>
                <a:t>Decision of Award</a:t>
              </a:r>
              <a:endParaRPr sz="2400" b="1" dirty="0">
                <a:solidFill>
                  <a:schemeClr val="dk1"/>
                </a:solidFill>
                <a:latin typeface="Roboto"/>
                <a:ea typeface="Roboto"/>
                <a:cs typeface="Roboto"/>
                <a:sym typeface="Roboto"/>
              </a:endParaRPr>
            </a:p>
          </p:txBody>
        </p:sp>
        <p:cxnSp>
          <p:nvCxnSpPr>
            <p:cNvPr id="344" name="Google Shape;344;p47"/>
            <p:cNvCxnSpPr/>
            <p:nvPr/>
          </p:nvCxnSpPr>
          <p:spPr>
            <a:xfrm>
              <a:off x="5209825" y="1705200"/>
              <a:ext cx="1286700" cy="0"/>
            </a:xfrm>
            <a:prstGeom prst="straightConnector1">
              <a:avLst/>
            </a:prstGeom>
            <a:noFill/>
            <a:ln w="9525" cap="flat" cmpd="sng">
              <a:solidFill>
                <a:srgbClr val="0944A1"/>
              </a:solidFill>
              <a:prstDash val="solid"/>
              <a:round/>
              <a:headEnd type="none" w="sm" len="sm"/>
              <a:tailEnd type="oval" w="med" len="med"/>
            </a:ln>
          </p:spPr>
        </p:cxnSp>
      </p:grpSp>
      <p:grpSp>
        <p:nvGrpSpPr>
          <p:cNvPr id="345" name="Google Shape;345;p47" descr="Request for Final Proposal Revisions (FPR)."/>
          <p:cNvGrpSpPr/>
          <p:nvPr/>
        </p:nvGrpSpPr>
        <p:grpSpPr>
          <a:xfrm>
            <a:off x="6379263" y="3404197"/>
            <a:ext cx="4425743" cy="1580847"/>
            <a:chOff x="5209825" y="3020450"/>
            <a:chExt cx="3610650" cy="1289700"/>
          </a:xfrm>
        </p:grpSpPr>
        <p:sp>
          <p:nvSpPr>
            <p:cNvPr id="346" name="Google Shape;346;p47"/>
            <p:cNvSpPr txBox="1"/>
            <p:nvPr/>
          </p:nvSpPr>
          <p:spPr>
            <a:xfrm>
              <a:off x="6696475" y="3020450"/>
              <a:ext cx="2124000" cy="12897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1600"/>
                </a:spcAft>
                <a:buNone/>
              </a:pPr>
              <a:r>
                <a:rPr lang="en-US" sz="2400" b="1" dirty="0">
                  <a:solidFill>
                    <a:schemeClr val="dk1"/>
                  </a:solidFill>
                  <a:latin typeface="Roboto"/>
                  <a:ea typeface="Roboto"/>
                  <a:cs typeface="Roboto"/>
                  <a:sym typeface="Roboto"/>
                </a:rPr>
                <a:t>Request for Final Proposal Revisions (FPR)</a:t>
              </a:r>
              <a:endParaRPr sz="2400" b="1" dirty="0">
                <a:solidFill>
                  <a:schemeClr val="dk1"/>
                </a:solidFill>
                <a:latin typeface="Roboto"/>
                <a:ea typeface="Roboto"/>
                <a:cs typeface="Roboto"/>
                <a:sym typeface="Roboto"/>
              </a:endParaRPr>
            </a:p>
          </p:txBody>
        </p:sp>
        <p:cxnSp>
          <p:nvCxnSpPr>
            <p:cNvPr id="347" name="Google Shape;347;p47"/>
            <p:cNvCxnSpPr/>
            <p:nvPr/>
          </p:nvCxnSpPr>
          <p:spPr>
            <a:xfrm>
              <a:off x="5209825" y="3648300"/>
              <a:ext cx="1286700" cy="0"/>
            </a:xfrm>
            <a:prstGeom prst="straightConnector1">
              <a:avLst/>
            </a:prstGeom>
            <a:noFill/>
            <a:ln w="9525" cap="flat" cmpd="sng">
              <a:solidFill>
                <a:srgbClr val="0C58D3"/>
              </a:solidFill>
              <a:prstDash val="solid"/>
              <a:round/>
              <a:headEnd type="none" w="sm" len="sm"/>
              <a:tailEnd type="oval" w="med" len="med"/>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4" name="Google Shape;354;p48"/>
          <p:cNvSpPr txBox="1">
            <a:spLocks noGrp="1"/>
          </p:cNvSpPr>
          <p:nvPr>
            <p:ph type="title"/>
          </p:nvPr>
        </p:nvSpPr>
        <p:spPr>
          <a:xfrm>
            <a:off x="418500" y="81725"/>
            <a:ext cx="10436700" cy="864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C00000"/>
              </a:buClr>
              <a:buSzPts val="2800"/>
              <a:buFont typeface="Roboto"/>
              <a:buNone/>
            </a:pPr>
            <a:r>
              <a:rPr lang="en-US" sz="4500" i="0">
                <a:solidFill>
                  <a:srgbClr val="002060"/>
                </a:solidFill>
              </a:rPr>
              <a:t>Learning Resources</a:t>
            </a:r>
            <a:endParaRPr sz="4500" i="0">
              <a:solidFill>
                <a:srgbClr val="002060"/>
              </a:solidFill>
            </a:endParaRPr>
          </a:p>
        </p:txBody>
      </p:sp>
      <p:sp>
        <p:nvSpPr>
          <p:cNvPr id="355" name="Google Shape;355;p48"/>
          <p:cNvSpPr txBox="1">
            <a:spLocks noGrp="1"/>
          </p:cNvSpPr>
          <p:nvPr>
            <p:ph type="body" idx="1"/>
          </p:nvPr>
        </p:nvSpPr>
        <p:spPr>
          <a:xfrm>
            <a:off x="595050" y="1342050"/>
            <a:ext cx="11001900" cy="41739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90000"/>
              </a:lnSpc>
              <a:spcBef>
                <a:spcPts val="0"/>
              </a:spcBef>
              <a:spcAft>
                <a:spcPts val="0"/>
              </a:spcAft>
              <a:buClr>
                <a:srgbClr val="002060"/>
              </a:buClr>
              <a:buSzPts val="2600"/>
              <a:buFont typeface="Arial"/>
              <a:buChar char="●"/>
            </a:pPr>
            <a:r>
              <a:rPr lang="en-US" sz="2600" i="0" u="none" strike="noStrike" cap="none">
                <a:solidFill>
                  <a:srgbClr val="002060"/>
                </a:solidFill>
                <a:latin typeface="Roboto"/>
                <a:ea typeface="Roboto"/>
                <a:cs typeface="Roboto"/>
                <a:sym typeface="Roboto"/>
              </a:rPr>
              <a:t>MAS Roadmap: gsa.gov/MASRoadmap</a:t>
            </a:r>
            <a:endParaRPr sz="2600" i="0" u="none" strike="noStrike" cap="none">
              <a:solidFill>
                <a:srgbClr val="002060"/>
              </a:solidFill>
              <a:latin typeface="Roboto"/>
              <a:ea typeface="Roboto"/>
              <a:cs typeface="Roboto"/>
              <a:sym typeface="Roboto"/>
            </a:endParaRPr>
          </a:p>
          <a:p>
            <a:pPr marL="457200" marR="0" lvl="0" indent="0" algn="l" rtl="0">
              <a:lnSpc>
                <a:spcPct val="90000"/>
              </a:lnSpc>
              <a:spcBef>
                <a:spcPts val="0"/>
              </a:spcBef>
              <a:spcAft>
                <a:spcPts val="0"/>
              </a:spcAft>
              <a:buNone/>
            </a:pPr>
            <a:endParaRPr sz="2600">
              <a:solidFill>
                <a:srgbClr val="002060"/>
              </a:solidFill>
              <a:latin typeface="Roboto"/>
              <a:ea typeface="Roboto"/>
              <a:cs typeface="Roboto"/>
              <a:sym typeface="Roboto"/>
            </a:endParaRPr>
          </a:p>
          <a:p>
            <a:pPr marL="457200" marR="0" lvl="0" indent="-393700" algn="l" rtl="0">
              <a:lnSpc>
                <a:spcPct val="90000"/>
              </a:lnSpc>
              <a:spcBef>
                <a:spcPts val="0"/>
              </a:spcBef>
              <a:spcAft>
                <a:spcPts val="0"/>
              </a:spcAft>
              <a:buClr>
                <a:srgbClr val="002060"/>
              </a:buClr>
              <a:buSzPts val="2600"/>
              <a:buFont typeface="Arial"/>
              <a:buChar char="●"/>
            </a:pPr>
            <a:r>
              <a:rPr lang="en-US" sz="2600" i="0" u="none" strike="noStrike" cap="none">
                <a:solidFill>
                  <a:srgbClr val="002060"/>
                </a:solidFill>
                <a:latin typeface="Roboto"/>
                <a:ea typeface="Roboto"/>
                <a:cs typeface="Roboto"/>
                <a:sym typeface="Roboto"/>
              </a:rPr>
              <a:t>eOffer Help Center: </a:t>
            </a:r>
            <a:r>
              <a:rPr lang="en-US" sz="2600" i="0" u="sng" strike="noStrike" cap="none">
                <a:solidFill>
                  <a:schemeClr val="hlink"/>
                </a:solidFill>
                <a:latin typeface="Roboto"/>
                <a:ea typeface="Roboto"/>
                <a:cs typeface="Roboto"/>
                <a:sym typeface="Roboto"/>
                <a:hlinkClick r:id="rId3"/>
              </a:rPr>
              <a:t>https://eoffer.gsa.gov/AMSupport/index.html</a:t>
            </a:r>
            <a:endParaRPr sz="2600" i="0" u="none" strike="noStrike" cap="none">
              <a:solidFill>
                <a:srgbClr val="002060"/>
              </a:solidFill>
              <a:latin typeface="Roboto"/>
              <a:ea typeface="Roboto"/>
              <a:cs typeface="Roboto"/>
              <a:sym typeface="Roboto"/>
            </a:endParaRPr>
          </a:p>
          <a:p>
            <a:pPr marL="0" marR="0" lvl="0" indent="0" algn="l" rtl="0">
              <a:lnSpc>
                <a:spcPct val="90000"/>
              </a:lnSpc>
              <a:spcBef>
                <a:spcPts val="0"/>
              </a:spcBef>
              <a:spcAft>
                <a:spcPts val="0"/>
              </a:spcAft>
              <a:buNone/>
            </a:pPr>
            <a:endParaRPr sz="2600">
              <a:solidFill>
                <a:srgbClr val="002060"/>
              </a:solidFill>
              <a:latin typeface="Roboto"/>
              <a:ea typeface="Roboto"/>
              <a:cs typeface="Roboto"/>
              <a:sym typeface="Roboto"/>
            </a:endParaRPr>
          </a:p>
          <a:p>
            <a:pPr marL="457200" marR="0" lvl="0" indent="-393700" algn="l" rtl="0">
              <a:lnSpc>
                <a:spcPct val="90000"/>
              </a:lnSpc>
              <a:spcBef>
                <a:spcPts val="0"/>
              </a:spcBef>
              <a:spcAft>
                <a:spcPts val="0"/>
              </a:spcAft>
              <a:buClr>
                <a:srgbClr val="002060"/>
              </a:buClr>
              <a:buSzPts val="2600"/>
              <a:buFont typeface="Arial"/>
              <a:buChar char="●"/>
            </a:pPr>
            <a:r>
              <a:rPr lang="en-US" sz="2600" i="0" u="none" strike="noStrike" cap="none">
                <a:solidFill>
                  <a:srgbClr val="002060"/>
                </a:solidFill>
                <a:latin typeface="Roboto"/>
                <a:ea typeface="Roboto"/>
                <a:cs typeface="Roboto"/>
                <a:sym typeface="Roboto"/>
              </a:rPr>
              <a:t>The Vendor Toolbox: vec.gsa.gov/MASTrainingHome</a:t>
            </a:r>
            <a:endParaRPr sz="2600" i="0" u="none" strike="noStrike" cap="none">
              <a:solidFill>
                <a:srgbClr val="002060"/>
              </a:solidFill>
              <a:latin typeface="Roboto"/>
              <a:ea typeface="Roboto"/>
              <a:cs typeface="Roboto"/>
              <a:sym typeface="Roboto"/>
            </a:endParaRPr>
          </a:p>
          <a:p>
            <a:pPr marL="457200" marR="0" lvl="0" indent="0" algn="l" rtl="0">
              <a:lnSpc>
                <a:spcPct val="90000"/>
              </a:lnSpc>
              <a:spcBef>
                <a:spcPts val="0"/>
              </a:spcBef>
              <a:spcAft>
                <a:spcPts val="0"/>
              </a:spcAft>
              <a:buNone/>
            </a:pPr>
            <a:endParaRPr sz="2600">
              <a:solidFill>
                <a:srgbClr val="002060"/>
              </a:solidFill>
              <a:latin typeface="Roboto"/>
              <a:ea typeface="Roboto"/>
              <a:cs typeface="Roboto"/>
              <a:sym typeface="Roboto"/>
            </a:endParaRPr>
          </a:p>
          <a:p>
            <a:pPr marL="457200" marR="0" lvl="0" indent="-393700" algn="l" rtl="0">
              <a:lnSpc>
                <a:spcPct val="90000"/>
              </a:lnSpc>
              <a:spcBef>
                <a:spcPts val="0"/>
              </a:spcBef>
              <a:spcAft>
                <a:spcPts val="0"/>
              </a:spcAft>
              <a:buClr>
                <a:srgbClr val="002060"/>
              </a:buClr>
              <a:buSzPts val="2600"/>
              <a:buFont typeface="Arial"/>
              <a:buChar char="●"/>
            </a:pPr>
            <a:r>
              <a:rPr lang="en-US" sz="2600" i="0" u="none" strike="noStrike" cap="none">
                <a:solidFill>
                  <a:srgbClr val="002060"/>
                </a:solidFill>
                <a:latin typeface="Roboto"/>
                <a:ea typeface="Roboto"/>
                <a:cs typeface="Roboto"/>
                <a:sym typeface="Roboto"/>
              </a:rPr>
              <a:t>GSA.gov – GSA Schedules: gsa.gov/schedules</a:t>
            </a:r>
            <a:endParaRPr sz="2600">
              <a:solidFill>
                <a:srgbClr val="002060"/>
              </a:solidFill>
              <a:latin typeface="Roboto"/>
              <a:ea typeface="Roboto"/>
              <a:cs typeface="Roboto"/>
              <a:sym typeface="Roboto"/>
            </a:endParaRPr>
          </a:p>
          <a:p>
            <a:pPr marL="457200" marR="0" lvl="0" indent="0" algn="l" rtl="0">
              <a:lnSpc>
                <a:spcPct val="90000"/>
              </a:lnSpc>
              <a:spcBef>
                <a:spcPts val="0"/>
              </a:spcBef>
              <a:spcAft>
                <a:spcPts val="0"/>
              </a:spcAft>
              <a:buNone/>
            </a:pPr>
            <a:endParaRPr sz="2600">
              <a:solidFill>
                <a:srgbClr val="002060"/>
              </a:solidFill>
              <a:latin typeface="Roboto"/>
              <a:ea typeface="Roboto"/>
              <a:cs typeface="Roboto"/>
              <a:sym typeface="Roboto"/>
            </a:endParaRPr>
          </a:p>
          <a:p>
            <a:pPr marL="457200" marR="0" lvl="0" indent="-393700" algn="l" rtl="0">
              <a:lnSpc>
                <a:spcPct val="90000"/>
              </a:lnSpc>
              <a:spcBef>
                <a:spcPts val="0"/>
              </a:spcBef>
              <a:spcAft>
                <a:spcPts val="0"/>
              </a:spcAft>
              <a:buClr>
                <a:srgbClr val="002060"/>
              </a:buClr>
              <a:buSzPts val="2600"/>
              <a:buFont typeface="Arial"/>
              <a:buChar char="●"/>
            </a:pPr>
            <a:r>
              <a:rPr lang="en-US" sz="2600" i="0" u="none" strike="noStrike" cap="none">
                <a:solidFill>
                  <a:srgbClr val="002060"/>
                </a:solidFill>
                <a:latin typeface="Roboto"/>
                <a:ea typeface="Roboto"/>
                <a:cs typeface="Roboto"/>
                <a:sym typeface="Roboto"/>
              </a:rPr>
              <a:t>GSA Training Events: gsa.gov/events</a:t>
            </a:r>
            <a:endParaRPr sz="2600" i="0" u="none" strike="noStrike" cap="none">
              <a:solidFill>
                <a:srgbClr val="002060"/>
              </a:solidFill>
              <a:latin typeface="Roboto"/>
              <a:ea typeface="Roboto"/>
              <a:cs typeface="Roboto"/>
              <a:sym typeface="Roboto"/>
            </a:endParaRPr>
          </a:p>
          <a:p>
            <a:pPr marL="457200" marR="0" lvl="0" indent="0" algn="l" rtl="0">
              <a:lnSpc>
                <a:spcPct val="90000"/>
              </a:lnSpc>
              <a:spcBef>
                <a:spcPts val="0"/>
              </a:spcBef>
              <a:spcAft>
                <a:spcPts val="0"/>
              </a:spcAft>
              <a:buNone/>
            </a:pPr>
            <a:endParaRPr sz="2600">
              <a:solidFill>
                <a:srgbClr val="002060"/>
              </a:solidFill>
              <a:latin typeface="Roboto"/>
              <a:ea typeface="Roboto"/>
              <a:cs typeface="Roboto"/>
              <a:sym typeface="Roboto"/>
            </a:endParaRPr>
          </a:p>
          <a:p>
            <a:pPr marL="457200" marR="0" lvl="0" indent="-393700" algn="l" rtl="0">
              <a:lnSpc>
                <a:spcPct val="90000"/>
              </a:lnSpc>
              <a:spcBef>
                <a:spcPts val="0"/>
              </a:spcBef>
              <a:spcAft>
                <a:spcPts val="0"/>
              </a:spcAft>
              <a:buClr>
                <a:srgbClr val="002060"/>
              </a:buClr>
              <a:buSzPts val="2600"/>
              <a:buFont typeface="Arial"/>
              <a:buChar char="●"/>
            </a:pPr>
            <a:r>
              <a:rPr lang="en-US" sz="2600" i="0" u="none" strike="noStrike" cap="none">
                <a:solidFill>
                  <a:srgbClr val="002060"/>
                </a:solidFill>
                <a:latin typeface="Roboto"/>
                <a:ea typeface="Roboto"/>
                <a:cs typeface="Roboto"/>
                <a:sym typeface="Roboto"/>
              </a:rPr>
              <a:t>GSA Interact: interact.gsa.gov/groups/multiple-award-schedules</a:t>
            </a:r>
            <a:endParaRPr sz="2600" i="0" u="none" strike="noStrike" cap="none">
              <a:solidFill>
                <a:srgbClr val="002060"/>
              </a:solidFill>
              <a:latin typeface="Roboto"/>
              <a:ea typeface="Roboto"/>
              <a:cs typeface="Roboto"/>
              <a:sym typeface="Roboto"/>
            </a:endParaRPr>
          </a:p>
          <a:p>
            <a:pPr marL="457200" marR="0" lvl="0" indent="0" algn="l" rtl="0">
              <a:lnSpc>
                <a:spcPct val="90000"/>
              </a:lnSpc>
              <a:spcBef>
                <a:spcPts val="0"/>
              </a:spcBef>
              <a:spcAft>
                <a:spcPts val="0"/>
              </a:spcAft>
              <a:buNone/>
            </a:pPr>
            <a:endParaRPr sz="2100">
              <a:solidFill>
                <a:srgbClr val="002060"/>
              </a:solidFill>
              <a:latin typeface="Roboto"/>
              <a:ea typeface="Roboto"/>
              <a:cs typeface="Roboto"/>
              <a:sym typeface="Roboto"/>
            </a:endParaRPr>
          </a:p>
          <a:p>
            <a:pPr marL="0" marR="0" lvl="0" indent="0" algn="l" rtl="0">
              <a:lnSpc>
                <a:spcPct val="115000"/>
              </a:lnSpc>
              <a:spcBef>
                <a:spcPts val="0"/>
              </a:spcBef>
              <a:spcAft>
                <a:spcPts val="0"/>
              </a:spcAft>
              <a:buNone/>
            </a:pPr>
            <a:endParaRPr sz="2100" i="0" u="none" strike="noStrike" cap="none">
              <a:solidFill>
                <a:srgbClr val="002060"/>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9"/>
          <p:cNvSpPr txBox="1">
            <a:spLocks noGrp="1"/>
          </p:cNvSpPr>
          <p:nvPr>
            <p:ph type="title"/>
          </p:nvPr>
        </p:nvSpPr>
        <p:spPr>
          <a:xfrm>
            <a:off x="724794" y="2766144"/>
            <a:ext cx="10742400" cy="1325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7500" i="0">
                <a:solidFill>
                  <a:srgbClr val="002060"/>
                </a:solidFill>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1805958" y="1282052"/>
            <a:ext cx="8520600" cy="7635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002665"/>
              </a:buClr>
              <a:buSzPts val="2800"/>
              <a:buFont typeface="Arial"/>
              <a:buNone/>
            </a:pPr>
            <a:r>
              <a:rPr lang="en-US"/>
              <a:t>Training Overview</a:t>
            </a:r>
            <a:endParaRPr/>
          </a:p>
        </p:txBody>
      </p:sp>
      <p:sp>
        <p:nvSpPr>
          <p:cNvPr id="185" name="Google Shape;185;p32"/>
          <p:cNvSpPr txBox="1">
            <a:spLocks noGrp="1"/>
          </p:cNvSpPr>
          <p:nvPr>
            <p:ph type="body" idx="1"/>
          </p:nvPr>
        </p:nvSpPr>
        <p:spPr>
          <a:xfrm>
            <a:off x="1835700" y="2237591"/>
            <a:ext cx="8520600" cy="4173967"/>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3F3F3F"/>
              </a:buClr>
              <a:buSzPts val="1800"/>
              <a:buFont typeface="Arial"/>
              <a:buChar char="●"/>
            </a:pPr>
            <a:r>
              <a:rPr lang="en-US" sz="2800" b="0" i="0" u="none" strike="noStrike" cap="none">
                <a:solidFill>
                  <a:srgbClr val="3F3F3F"/>
                </a:solidFill>
                <a:latin typeface="Calibri"/>
                <a:ea typeface="Calibri"/>
                <a:cs typeface="Calibri"/>
                <a:sym typeface="Calibri"/>
              </a:rPr>
              <a:t>Multiple Award Schedule (MAS) Program Overview</a:t>
            </a:r>
            <a:endParaRPr sz="2800" b="0" i="0" u="none" strike="noStrike" cap="none">
              <a:solidFill>
                <a:srgbClr val="3F3F3F"/>
              </a:solidFill>
              <a:latin typeface="Calibri"/>
              <a:ea typeface="Calibri"/>
              <a:cs typeface="Calibri"/>
              <a:sym typeface="Calibri"/>
            </a:endParaRPr>
          </a:p>
          <a:p>
            <a:pPr marL="457200" marR="0" lvl="0" indent="-342900" algn="l" rtl="0">
              <a:lnSpc>
                <a:spcPct val="115000"/>
              </a:lnSpc>
              <a:spcBef>
                <a:spcPts val="0"/>
              </a:spcBef>
              <a:spcAft>
                <a:spcPts val="0"/>
              </a:spcAft>
              <a:buClr>
                <a:srgbClr val="3F3F3F"/>
              </a:buClr>
              <a:buSzPts val="1800"/>
              <a:buFont typeface="Arial"/>
              <a:buChar char="●"/>
            </a:pPr>
            <a:r>
              <a:rPr lang="en-US" sz="2800" b="0" i="0" u="none" strike="noStrike" cap="none">
                <a:solidFill>
                  <a:srgbClr val="3F3F3F"/>
                </a:solidFill>
                <a:latin typeface="Calibri"/>
                <a:ea typeface="Calibri"/>
                <a:cs typeface="Calibri"/>
                <a:sym typeface="Calibri"/>
              </a:rPr>
              <a:t>Is MAS a Good Fit</a:t>
            </a:r>
            <a:endParaRPr sz="2800" b="0" i="0" u="none" strike="noStrike" cap="none">
              <a:solidFill>
                <a:srgbClr val="3F3F3F"/>
              </a:solidFill>
              <a:latin typeface="Calibri"/>
              <a:ea typeface="Calibri"/>
              <a:cs typeface="Calibri"/>
              <a:sym typeface="Calibri"/>
            </a:endParaRPr>
          </a:p>
          <a:p>
            <a:pPr marL="457200" marR="0" lvl="0" indent="-342900" algn="l" rtl="0">
              <a:lnSpc>
                <a:spcPct val="115000"/>
              </a:lnSpc>
              <a:spcBef>
                <a:spcPts val="0"/>
              </a:spcBef>
              <a:spcAft>
                <a:spcPts val="0"/>
              </a:spcAft>
              <a:buClr>
                <a:srgbClr val="3F3F3F"/>
              </a:buClr>
              <a:buSzPts val="1800"/>
              <a:buFont typeface="Arial"/>
              <a:buChar char="●"/>
            </a:pPr>
            <a:r>
              <a:rPr lang="en-US" sz="2800" b="0" i="0" u="none" strike="noStrike" cap="none">
                <a:solidFill>
                  <a:srgbClr val="3F3F3F"/>
                </a:solidFill>
                <a:latin typeface="Calibri"/>
                <a:ea typeface="Calibri"/>
                <a:cs typeface="Calibri"/>
                <a:sym typeface="Calibri"/>
              </a:rPr>
              <a:t>MAS Offer Process and Roadmap</a:t>
            </a:r>
            <a:endParaRPr sz="2800" b="0" i="0" u="none" strike="noStrike" cap="none">
              <a:solidFill>
                <a:srgbClr val="3F3F3F"/>
              </a:solidFill>
              <a:latin typeface="Calibri"/>
              <a:ea typeface="Calibri"/>
              <a:cs typeface="Calibri"/>
              <a:sym typeface="Calibri"/>
            </a:endParaRPr>
          </a:p>
          <a:p>
            <a:pPr marL="457200" marR="0" lvl="0" indent="-342900" algn="l" rtl="0">
              <a:lnSpc>
                <a:spcPct val="90000"/>
              </a:lnSpc>
              <a:spcBef>
                <a:spcPts val="0"/>
              </a:spcBef>
              <a:spcAft>
                <a:spcPts val="0"/>
              </a:spcAft>
              <a:buClr>
                <a:srgbClr val="3F3F3F"/>
              </a:buClr>
              <a:buSzPts val="1800"/>
              <a:buFont typeface="Arial"/>
              <a:buChar char="●"/>
            </a:pPr>
            <a:r>
              <a:rPr lang="en-US" sz="2800" b="0" i="0" u="none" strike="noStrike" cap="none">
                <a:solidFill>
                  <a:srgbClr val="3F3F3F"/>
                </a:solidFill>
                <a:latin typeface="Calibri"/>
                <a:ea typeface="Calibri"/>
                <a:cs typeface="Calibri"/>
                <a:sym typeface="Calibri"/>
              </a:rPr>
              <a:t>Learning Resources &amp; Technical Support</a:t>
            </a:r>
            <a:endParaRPr sz="2800" b="0" i="0" u="none" strike="noStrike" cap="none">
              <a:solidFill>
                <a:srgbClr val="3F3F3F"/>
              </a:solidFill>
              <a:latin typeface="Calibri"/>
              <a:ea typeface="Calibri"/>
              <a:cs typeface="Calibri"/>
              <a:sym typeface="Calibri"/>
            </a:endParaRPr>
          </a:p>
        </p:txBody>
      </p:sp>
      <p:sp>
        <p:nvSpPr>
          <p:cNvPr id="186" name="Google Shape;186;p32"/>
          <p:cNvSpPr txBox="1"/>
          <p:nvPr/>
        </p:nvSpPr>
        <p:spPr>
          <a:xfrm>
            <a:off x="278065" y="74608"/>
            <a:ext cx="1103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Roboto"/>
              <a:buNone/>
            </a:pPr>
            <a:endParaRPr sz="600"/>
          </a:p>
          <a:p>
            <a:pPr marL="0" marR="0" lvl="0" indent="0" algn="l" rtl="0">
              <a:lnSpc>
                <a:spcPct val="90000"/>
              </a:lnSpc>
              <a:spcBef>
                <a:spcPts val="0"/>
              </a:spcBef>
              <a:spcAft>
                <a:spcPts val="0"/>
              </a:spcAft>
              <a:buClr>
                <a:srgbClr val="C00000"/>
              </a:buClr>
              <a:buSzPts val="4400"/>
              <a:buFont typeface="Roboto"/>
              <a:buNone/>
            </a:pPr>
            <a:r>
              <a:rPr lang="en-US" sz="3200" b="1" i="1">
                <a:solidFill>
                  <a:srgbClr val="C00000"/>
                </a:solidFill>
                <a:latin typeface="Roboto"/>
                <a:ea typeface="Roboto"/>
                <a:cs typeface="Roboto"/>
                <a:sym typeface="Roboto"/>
              </a:rPr>
              <a:t>The Multiple Award Schedule Offer Process + Resources</a:t>
            </a:r>
            <a:endParaRPr sz="200" i="1"/>
          </a:p>
        </p:txBody>
      </p:sp>
      <p:pic>
        <p:nvPicPr>
          <p:cNvPr id="187" name="Google Shape;187;p32" descr="Small Business Works 2021 with an image of a storefront."/>
          <p:cNvPicPr preferRelativeResize="0"/>
          <p:nvPr/>
        </p:nvPicPr>
        <p:blipFill rotWithShape="1">
          <a:blip r:embed="rId3">
            <a:alphaModFix/>
          </a:blip>
          <a:srcRect/>
          <a:stretch/>
        </p:blipFill>
        <p:spPr>
          <a:xfrm>
            <a:off x="0" y="5860473"/>
            <a:ext cx="1687816" cy="997527"/>
          </a:xfrm>
          <a:prstGeom prst="rect">
            <a:avLst/>
          </a:prstGeom>
          <a:noFill/>
          <a:ln>
            <a:noFill/>
          </a:ln>
        </p:spPr>
      </p:pic>
      <p:pic>
        <p:nvPicPr>
          <p:cNvPr id="188" name="Google Shape;188;p32" descr="GSA Starmark logo."/>
          <p:cNvPicPr preferRelativeResize="0"/>
          <p:nvPr/>
        </p:nvPicPr>
        <p:blipFill rotWithShape="1">
          <a:blip r:embed="rId4">
            <a:alphaModFix/>
          </a:blip>
          <a:srcRect/>
          <a:stretch/>
        </p:blipFill>
        <p:spPr>
          <a:xfrm>
            <a:off x="10966898" y="74612"/>
            <a:ext cx="1105000" cy="1080857"/>
          </a:xfrm>
          <a:prstGeom prst="rect">
            <a:avLst/>
          </a:prstGeom>
          <a:noFill/>
          <a:ln>
            <a:noFill/>
          </a:ln>
        </p:spPr>
      </p:pic>
      <p:sp>
        <p:nvSpPr>
          <p:cNvPr id="189" name="Google Shape;189;p32">
            <a:extLst>
              <a:ext uri="{C183D7F6-B498-43B3-948B-1728B52AA6E4}">
                <adec:decorative xmlns:adec="http://schemas.microsoft.com/office/drawing/2017/decorative" val="1"/>
              </a:ext>
            </a:extLst>
          </p:cNvPr>
          <p:cNvSpPr/>
          <p:nvPr/>
        </p:nvSpPr>
        <p:spPr>
          <a:xfrm>
            <a:off x="0" y="1390259"/>
            <a:ext cx="12187188" cy="4339713"/>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190" name="Google Shape;190;p32">
            <a:extLst>
              <a:ext uri="{C183D7F6-B498-43B3-948B-1728B52AA6E4}">
                <adec:decorative xmlns:adec="http://schemas.microsoft.com/office/drawing/2017/decorative" val="1"/>
              </a:ext>
            </a:extLst>
          </p:cNvPr>
          <p:cNvSpPr/>
          <p:nvPr/>
        </p:nvSpPr>
        <p:spPr>
          <a:xfrm>
            <a:off x="5248508" y="3554022"/>
            <a:ext cx="6938680" cy="200556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92" name="Google Shape;192;p32">
            <a:extLst>
              <a:ext uri="{C183D7F6-B498-43B3-948B-1728B52AA6E4}">
                <adec:decorative xmlns:adec="http://schemas.microsoft.com/office/drawing/2017/decorative" val="1"/>
              </a:ext>
            </a:extLst>
          </p:cNvPr>
          <p:cNvSpPr/>
          <p:nvPr/>
        </p:nvSpPr>
        <p:spPr>
          <a:xfrm>
            <a:off x="0" y="4508521"/>
            <a:ext cx="6463053" cy="1609116"/>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93" name="Google Shape;193;p32"/>
          <p:cNvSpPr txBox="1"/>
          <p:nvPr/>
        </p:nvSpPr>
        <p:spPr>
          <a:xfrm>
            <a:off x="363894" y="3638939"/>
            <a:ext cx="11223413" cy="21533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a:solidFill>
                  <a:schemeClr val="lt1"/>
                </a:solidFill>
                <a:latin typeface="Open Sans"/>
                <a:ea typeface="Open Sans"/>
                <a:cs typeface="Open Sans"/>
                <a:sym typeface="Open Sans"/>
              </a:rPr>
              <a:t>Stephanie Shutt</a:t>
            </a:r>
            <a:endParaRPr sz="4800" b="1" i="0">
              <a:solidFill>
                <a:schemeClr val="lt1"/>
              </a:solidFill>
              <a:latin typeface="Open Sans"/>
              <a:ea typeface="Open Sans"/>
              <a:cs typeface="Open Sans"/>
              <a:sym typeface="Open Sans"/>
            </a:endParaRPr>
          </a:p>
          <a:p>
            <a:pPr marL="0" marR="0" lvl="0" indent="0" algn="l" rtl="0">
              <a:spcBef>
                <a:spcPts val="0"/>
              </a:spcBef>
              <a:spcAft>
                <a:spcPts val="0"/>
              </a:spcAft>
              <a:buNone/>
            </a:pPr>
            <a:r>
              <a:rPr lang="en-US" sz="3200" b="0" i="0">
                <a:solidFill>
                  <a:schemeClr val="lt1"/>
                </a:solidFill>
                <a:latin typeface="Open Sans"/>
                <a:ea typeface="Open Sans"/>
                <a:cs typeface="Open Sans"/>
                <a:sym typeface="Open Sans"/>
              </a:rPr>
              <a:t>Director MAS PMO, </a:t>
            </a:r>
            <a:endParaRPr/>
          </a:p>
          <a:p>
            <a:pPr marL="0" marR="0" lvl="0" indent="0" algn="l" rtl="0">
              <a:spcBef>
                <a:spcPts val="0"/>
              </a:spcBef>
              <a:spcAft>
                <a:spcPts val="0"/>
              </a:spcAft>
              <a:buNone/>
            </a:pPr>
            <a:r>
              <a:rPr lang="en-US" sz="2800">
                <a:solidFill>
                  <a:schemeClr val="lt1"/>
                </a:solidFill>
                <a:latin typeface="Open Sans"/>
                <a:ea typeface="Open Sans"/>
                <a:cs typeface="Open Sans"/>
                <a:sym typeface="Open Sans"/>
              </a:rPr>
              <a:t>U.S </a:t>
            </a:r>
            <a:r>
              <a:rPr lang="en-US" sz="2800" b="0" i="0">
                <a:solidFill>
                  <a:schemeClr val="lt1"/>
                </a:solidFill>
                <a:latin typeface="Open Sans"/>
                <a:ea typeface="Open Sans"/>
                <a:cs typeface="Open Sans"/>
                <a:sym typeface="Open Sans"/>
              </a:rPr>
              <a:t>General Services Administration</a:t>
            </a:r>
            <a:endParaRPr/>
          </a:p>
        </p:txBody>
      </p:sp>
      <p:pic>
        <p:nvPicPr>
          <p:cNvPr id="194" name="Google Shape;194;p32" descr="Photo of Stephanie Shutt, Director MAS PMO, U.S. General Services Administration."/>
          <p:cNvPicPr preferRelativeResize="0"/>
          <p:nvPr/>
        </p:nvPicPr>
        <p:blipFill rotWithShape="1">
          <a:blip r:embed="rId5">
            <a:alphaModFix/>
          </a:blip>
          <a:srcRect/>
          <a:stretch/>
        </p:blipFill>
        <p:spPr>
          <a:xfrm>
            <a:off x="8238707" y="1568463"/>
            <a:ext cx="3108960" cy="38862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0"/>
          <p:cNvSpPr txBox="1">
            <a:spLocks noGrp="1"/>
          </p:cNvSpPr>
          <p:nvPr>
            <p:ph type="title"/>
          </p:nvPr>
        </p:nvSpPr>
        <p:spPr>
          <a:xfrm>
            <a:off x="186150" y="471867"/>
            <a:ext cx="113607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2060"/>
              </a:buClr>
              <a:buSzPts val="3111"/>
              <a:buFont typeface="Roboto"/>
              <a:buNone/>
            </a:pPr>
            <a:r>
              <a:rPr lang="en-US" sz="6300" b="1">
                <a:solidFill>
                  <a:srgbClr val="002060"/>
                </a:solidFill>
                <a:latin typeface="Roboto"/>
                <a:ea typeface="Roboto"/>
                <a:cs typeface="Roboto"/>
                <a:sym typeface="Roboto"/>
              </a:rPr>
              <a:t>Contact us:</a:t>
            </a:r>
            <a:endParaRPr sz="6300" b="1">
              <a:solidFill>
                <a:srgbClr val="002060"/>
              </a:solidFill>
              <a:latin typeface="Roboto"/>
              <a:ea typeface="Roboto"/>
              <a:cs typeface="Roboto"/>
              <a:sym typeface="Roboto"/>
            </a:endParaRPr>
          </a:p>
          <a:p>
            <a:pPr marL="0" lvl="0" indent="0" algn="l" rtl="0">
              <a:spcBef>
                <a:spcPts val="0"/>
              </a:spcBef>
              <a:spcAft>
                <a:spcPts val="0"/>
              </a:spcAft>
              <a:buNone/>
            </a:pPr>
            <a:endParaRPr sz="4500"/>
          </a:p>
        </p:txBody>
      </p:sp>
      <p:sp>
        <p:nvSpPr>
          <p:cNvPr id="368" name="Google Shape;368;p50"/>
          <p:cNvSpPr txBox="1">
            <a:spLocks noGrp="1"/>
          </p:cNvSpPr>
          <p:nvPr>
            <p:ph type="body" idx="1"/>
          </p:nvPr>
        </p:nvSpPr>
        <p:spPr>
          <a:xfrm>
            <a:off x="415650" y="1753558"/>
            <a:ext cx="11360700" cy="4555200"/>
          </a:xfrm>
          <a:prstGeom prst="rect">
            <a:avLst/>
          </a:prstGeom>
        </p:spPr>
        <p:txBody>
          <a:bodyPr spcFirstLastPara="1" wrap="square" lIns="91425" tIns="91425" rIns="91425" bIns="91425" anchor="t" anchorCtr="0">
            <a:normAutofit fontScale="47500" lnSpcReduction="20000"/>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457200" lvl="0" indent="-431863" algn="l" rtl="0">
              <a:spcBef>
                <a:spcPts val="0"/>
              </a:spcBef>
              <a:spcAft>
                <a:spcPts val="0"/>
              </a:spcAft>
              <a:buClr>
                <a:srgbClr val="002060"/>
              </a:buClr>
              <a:buSzPct val="100000"/>
              <a:buFont typeface="Roboto"/>
              <a:buChar char="●"/>
            </a:pPr>
            <a:r>
              <a:rPr lang="en-US" sz="6738" b="1">
                <a:solidFill>
                  <a:srgbClr val="002060"/>
                </a:solidFill>
                <a:latin typeface="Roboto"/>
                <a:ea typeface="Roboto"/>
                <a:cs typeface="Roboto"/>
                <a:sym typeface="Roboto"/>
              </a:rPr>
              <a:t>National Customer Service Center (NCSC) </a:t>
            </a:r>
            <a:endParaRPr sz="6738" b="1">
              <a:solidFill>
                <a:srgbClr val="002060"/>
              </a:solidFill>
              <a:latin typeface="Roboto"/>
              <a:ea typeface="Roboto"/>
              <a:cs typeface="Roboto"/>
              <a:sym typeface="Roboto"/>
            </a:endParaRPr>
          </a:p>
          <a:p>
            <a:pPr marL="914400" lvl="1" indent="-431863" algn="l" rtl="0">
              <a:lnSpc>
                <a:spcPct val="115000"/>
              </a:lnSpc>
              <a:spcBef>
                <a:spcPts val="0"/>
              </a:spcBef>
              <a:spcAft>
                <a:spcPts val="0"/>
              </a:spcAft>
              <a:buClr>
                <a:srgbClr val="002060"/>
              </a:buClr>
              <a:buSzPct val="100000"/>
              <a:buFont typeface="Roboto"/>
              <a:buChar char="○"/>
            </a:pPr>
            <a:r>
              <a:rPr lang="en-US" sz="6738">
                <a:solidFill>
                  <a:srgbClr val="002060"/>
                </a:solidFill>
                <a:latin typeface="Roboto"/>
                <a:ea typeface="Roboto"/>
                <a:cs typeface="Roboto"/>
                <a:sym typeface="Roboto"/>
              </a:rPr>
              <a:t>Phone: 1-800-488-3111</a:t>
            </a:r>
            <a:endParaRPr sz="6738">
              <a:solidFill>
                <a:srgbClr val="002060"/>
              </a:solidFill>
              <a:latin typeface="Roboto"/>
              <a:ea typeface="Roboto"/>
              <a:cs typeface="Roboto"/>
              <a:sym typeface="Roboto"/>
            </a:endParaRPr>
          </a:p>
          <a:p>
            <a:pPr marL="914400" lvl="1" indent="-431863" algn="l" rtl="0">
              <a:lnSpc>
                <a:spcPct val="115000"/>
              </a:lnSpc>
              <a:spcBef>
                <a:spcPts val="0"/>
              </a:spcBef>
              <a:spcAft>
                <a:spcPts val="0"/>
              </a:spcAft>
              <a:buClr>
                <a:srgbClr val="002060"/>
              </a:buClr>
              <a:buSzPct val="100000"/>
              <a:buFont typeface="Roboto"/>
              <a:buChar char="○"/>
            </a:pPr>
            <a:r>
              <a:rPr lang="en-US" sz="6738">
                <a:solidFill>
                  <a:srgbClr val="002060"/>
                </a:solidFill>
                <a:latin typeface="Roboto"/>
                <a:ea typeface="Roboto"/>
                <a:cs typeface="Roboto"/>
                <a:sym typeface="Roboto"/>
              </a:rPr>
              <a:t>E-mail: </a:t>
            </a:r>
            <a:r>
              <a:rPr lang="en-US" sz="6738" u="sng">
                <a:solidFill>
                  <a:srgbClr val="002060"/>
                </a:solidFill>
                <a:latin typeface="Roboto"/>
                <a:ea typeface="Roboto"/>
                <a:cs typeface="Roboto"/>
                <a:sym typeface="Roboto"/>
                <a:hlinkClick r:id="rId3">
                  <a:extLst>
                    <a:ext uri="{A12FA001-AC4F-418D-AE19-62706E023703}">
                      <ahyp:hlinkClr xmlns:ahyp="http://schemas.microsoft.com/office/drawing/2018/hyperlinkcolor" val="tx"/>
                    </a:ext>
                  </a:extLst>
                </a:hlinkClick>
              </a:rPr>
              <a:t>ncsccustomer.service@gsa.gov</a:t>
            </a:r>
            <a:endParaRPr sz="6738">
              <a:solidFill>
                <a:srgbClr val="002060"/>
              </a:solidFill>
              <a:latin typeface="Roboto"/>
              <a:ea typeface="Roboto"/>
              <a:cs typeface="Roboto"/>
              <a:sym typeface="Roboto"/>
            </a:endParaRPr>
          </a:p>
          <a:p>
            <a:pPr marL="914400" lvl="0" indent="0" algn="l" rtl="0">
              <a:lnSpc>
                <a:spcPct val="115000"/>
              </a:lnSpc>
              <a:spcBef>
                <a:spcPts val="0"/>
              </a:spcBef>
              <a:spcAft>
                <a:spcPts val="0"/>
              </a:spcAft>
              <a:buNone/>
            </a:pPr>
            <a:endParaRPr sz="6738">
              <a:solidFill>
                <a:srgbClr val="002060"/>
              </a:solidFill>
              <a:latin typeface="Roboto"/>
              <a:ea typeface="Roboto"/>
              <a:cs typeface="Roboto"/>
              <a:sym typeface="Roboto"/>
            </a:endParaRPr>
          </a:p>
          <a:p>
            <a:pPr marL="914400" lvl="0" indent="0" algn="l" rtl="0">
              <a:lnSpc>
                <a:spcPct val="115000"/>
              </a:lnSpc>
              <a:spcBef>
                <a:spcPts val="0"/>
              </a:spcBef>
              <a:spcAft>
                <a:spcPts val="0"/>
              </a:spcAft>
              <a:buNone/>
            </a:pPr>
            <a:endParaRPr sz="6738">
              <a:solidFill>
                <a:srgbClr val="002060"/>
              </a:solidFill>
              <a:latin typeface="Roboto"/>
              <a:ea typeface="Roboto"/>
              <a:cs typeface="Roboto"/>
              <a:sym typeface="Roboto"/>
            </a:endParaRPr>
          </a:p>
          <a:p>
            <a:pPr marL="457200" lvl="0" indent="-431863" algn="l" rtl="0">
              <a:lnSpc>
                <a:spcPct val="115000"/>
              </a:lnSpc>
              <a:spcBef>
                <a:spcPts val="0"/>
              </a:spcBef>
              <a:spcAft>
                <a:spcPts val="0"/>
              </a:spcAft>
              <a:buClr>
                <a:srgbClr val="002060"/>
              </a:buClr>
              <a:buSzPct val="100000"/>
              <a:buFont typeface="Roboto"/>
              <a:buChar char="●"/>
            </a:pPr>
            <a:r>
              <a:rPr lang="en-US" sz="6738" b="1">
                <a:solidFill>
                  <a:srgbClr val="002060"/>
                </a:solidFill>
                <a:latin typeface="Roboto"/>
                <a:ea typeface="Roboto"/>
                <a:cs typeface="Roboto"/>
                <a:sym typeface="Roboto"/>
              </a:rPr>
              <a:t>MAS PMO: </a:t>
            </a:r>
            <a:endParaRPr sz="6738" b="1">
              <a:solidFill>
                <a:srgbClr val="002060"/>
              </a:solidFill>
              <a:latin typeface="Roboto"/>
              <a:ea typeface="Roboto"/>
              <a:cs typeface="Roboto"/>
              <a:sym typeface="Roboto"/>
            </a:endParaRPr>
          </a:p>
          <a:p>
            <a:pPr marL="914400" lvl="1" indent="-431863" algn="l" rtl="0">
              <a:lnSpc>
                <a:spcPct val="115000"/>
              </a:lnSpc>
              <a:spcBef>
                <a:spcPts val="0"/>
              </a:spcBef>
              <a:spcAft>
                <a:spcPts val="0"/>
              </a:spcAft>
              <a:buClr>
                <a:srgbClr val="002060"/>
              </a:buClr>
              <a:buSzPct val="100000"/>
              <a:buFont typeface="Roboto"/>
              <a:buChar char="○"/>
            </a:pPr>
            <a:r>
              <a:rPr lang="en-US" sz="6738" u="sng">
                <a:solidFill>
                  <a:schemeClr val="hlink"/>
                </a:solidFill>
                <a:latin typeface="Roboto"/>
                <a:ea typeface="Roboto"/>
                <a:cs typeface="Roboto"/>
                <a:sym typeface="Roboto"/>
                <a:hlinkClick r:id="rId4"/>
              </a:rPr>
              <a:t>MASPMO@gsa.gov</a:t>
            </a:r>
            <a:endParaRPr sz="6738">
              <a:solidFill>
                <a:srgbClr val="002060"/>
              </a:solidFill>
              <a:latin typeface="Roboto"/>
              <a:ea typeface="Roboto"/>
              <a:cs typeface="Roboto"/>
              <a:sym typeface="Roboto"/>
            </a:endParaRPr>
          </a:p>
          <a:p>
            <a:pPr marL="0" lvl="0" indent="0" algn="l" rtl="0">
              <a:lnSpc>
                <a:spcPct val="115000"/>
              </a:lnSpc>
              <a:spcBef>
                <a:spcPts val="0"/>
              </a:spcBef>
              <a:spcAft>
                <a:spcPts val="0"/>
              </a:spcAft>
              <a:buNone/>
            </a:pPr>
            <a:endParaRPr sz="5543">
              <a:solidFill>
                <a:srgbClr val="002060"/>
              </a:solidFill>
              <a:latin typeface="Roboto"/>
              <a:ea typeface="Roboto"/>
              <a:cs typeface="Roboto"/>
              <a:sym typeface="Roboto"/>
            </a:endParaRPr>
          </a:p>
          <a:p>
            <a:pPr marL="0" lvl="0" indent="0" algn="l" rtl="0">
              <a:lnSpc>
                <a:spcPct val="115000"/>
              </a:lnSpc>
              <a:spcBef>
                <a:spcPts val="0"/>
              </a:spcBef>
              <a:spcAft>
                <a:spcPts val="0"/>
              </a:spcAft>
              <a:buNone/>
            </a:pPr>
            <a:endParaRPr sz="4425">
              <a:solidFill>
                <a:srgbClr val="002060"/>
              </a:solidFill>
              <a:latin typeface="Roboto"/>
              <a:ea typeface="Roboto"/>
              <a:cs typeface="Roboto"/>
              <a:sym typeface="Roboto"/>
            </a:endParaRPr>
          </a:p>
          <a:p>
            <a:pPr marL="0" lvl="0" indent="0" algn="ctr" rtl="0">
              <a:spcBef>
                <a:spcPts val="0"/>
              </a:spcBef>
              <a:spcAft>
                <a:spcPts val="0"/>
              </a:spcAft>
              <a:buNone/>
            </a:pPr>
            <a:endParaRPr/>
          </a:p>
          <a:p>
            <a:pPr marL="0" lvl="0" indent="0" algn="ctr" rtl="0">
              <a:spcBef>
                <a:spcPts val="0"/>
              </a:spcBef>
              <a:spcAft>
                <a:spcPts val="0"/>
              </a:spcAft>
              <a:buNone/>
            </a:pPr>
            <a:endParaRPr sz="4000"/>
          </a:p>
          <a:p>
            <a:pPr marL="0" lvl="0" indent="0" algn="ct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a:spLocks noGrp="1"/>
          </p:cNvSpPr>
          <p:nvPr>
            <p:ph type="title"/>
          </p:nvPr>
        </p:nvSpPr>
        <p:spPr>
          <a:xfrm>
            <a:off x="415600" y="324920"/>
            <a:ext cx="11360700" cy="763500"/>
          </a:xfrm>
          <a:prstGeom prst="rect">
            <a:avLst/>
          </a:prstGeom>
          <a:noFill/>
          <a:ln>
            <a:noFill/>
          </a:ln>
        </p:spPr>
        <p:txBody>
          <a:bodyPr spcFirstLastPara="1" wrap="square" lIns="121900" tIns="121900" rIns="121900" bIns="121900" anchor="t" anchorCtr="0">
            <a:normAutofit/>
          </a:bodyPr>
          <a:lstStyle/>
          <a:p>
            <a:pPr marL="0" lvl="0" indent="0" algn="ctr" rtl="0">
              <a:lnSpc>
                <a:spcPct val="90000"/>
              </a:lnSpc>
              <a:spcBef>
                <a:spcPts val="0"/>
              </a:spcBef>
              <a:spcAft>
                <a:spcPts val="0"/>
              </a:spcAft>
              <a:buClr>
                <a:srgbClr val="002060"/>
              </a:buClr>
              <a:buSzPts val="3111"/>
              <a:buFont typeface="Roboto"/>
              <a:buNone/>
            </a:pPr>
            <a:r>
              <a:rPr lang="en-US" sz="3500" b="1">
                <a:solidFill>
                  <a:srgbClr val="002060"/>
                </a:solidFill>
                <a:latin typeface="Roboto"/>
                <a:ea typeface="Roboto"/>
                <a:cs typeface="Roboto"/>
                <a:sym typeface="Roboto"/>
              </a:rPr>
              <a:t>Small Business Resources</a:t>
            </a:r>
            <a:endParaRPr sz="3500" b="1">
              <a:solidFill>
                <a:srgbClr val="002060"/>
              </a:solidFill>
              <a:latin typeface="Roboto"/>
              <a:ea typeface="Roboto"/>
              <a:cs typeface="Roboto"/>
              <a:sym typeface="Roboto"/>
            </a:endParaRPr>
          </a:p>
        </p:txBody>
      </p:sp>
      <p:sp>
        <p:nvSpPr>
          <p:cNvPr id="374" name="Google Shape;374;p51"/>
          <p:cNvSpPr txBox="1">
            <a:spLocks noGrp="1"/>
          </p:cNvSpPr>
          <p:nvPr>
            <p:ph type="body" idx="1"/>
          </p:nvPr>
        </p:nvSpPr>
        <p:spPr>
          <a:xfrm>
            <a:off x="415600" y="1036137"/>
            <a:ext cx="11360700" cy="4555200"/>
          </a:xfrm>
          <a:prstGeom prst="rect">
            <a:avLst/>
          </a:prstGeom>
          <a:noFill/>
          <a:ln>
            <a:noFill/>
          </a:ln>
        </p:spPr>
        <p:txBody>
          <a:bodyPr spcFirstLastPara="1" wrap="square" lIns="121900" tIns="121900" rIns="121900" bIns="121900" anchor="t" anchorCtr="0">
            <a:normAutofit fontScale="25000" lnSpcReduction="20000"/>
          </a:bodyPr>
          <a:lstStyle/>
          <a:p>
            <a:pPr marL="609584" lvl="0" indent="-423354" algn="l" rtl="0">
              <a:lnSpc>
                <a:spcPct val="115000"/>
              </a:lnSpc>
              <a:spcBef>
                <a:spcPts val="0"/>
              </a:spcBef>
              <a:spcAft>
                <a:spcPts val="0"/>
              </a:spcAft>
              <a:buClr>
                <a:schemeClr val="dk1"/>
              </a:buClr>
              <a:buSzPct val="100000"/>
              <a:buChar char="●"/>
            </a:pPr>
            <a:r>
              <a:rPr lang="en-US" sz="7466" b="1">
                <a:latin typeface="Roboto"/>
                <a:ea typeface="Roboto"/>
                <a:cs typeface="Roboto"/>
                <a:sym typeface="Roboto"/>
              </a:rPr>
              <a:t>U.S. </a:t>
            </a:r>
            <a:r>
              <a:rPr lang="en-US" sz="7466" b="1">
                <a:solidFill>
                  <a:schemeClr val="dk1"/>
                </a:solidFill>
                <a:latin typeface="Roboto"/>
                <a:ea typeface="Roboto"/>
                <a:cs typeface="Roboto"/>
                <a:sym typeface="Roboto"/>
              </a:rPr>
              <a:t>General Services Administration (GSA)</a:t>
            </a:r>
            <a:r>
              <a:rPr lang="en-US" sz="7466">
                <a:solidFill>
                  <a:schemeClr val="dk1"/>
                </a:solidFill>
                <a:latin typeface="Roboto"/>
                <a:ea typeface="Roboto"/>
                <a:cs typeface="Roboto"/>
                <a:sym typeface="Roboto"/>
              </a:rPr>
              <a:t> </a:t>
            </a:r>
            <a:r>
              <a:rPr lang="en-US" sz="7466" b="1">
                <a:solidFill>
                  <a:schemeClr val="dk1"/>
                </a:solidFill>
                <a:latin typeface="Roboto"/>
                <a:ea typeface="Roboto"/>
                <a:cs typeface="Roboto"/>
                <a:sym typeface="Roboto"/>
              </a:rPr>
              <a:t>-</a:t>
            </a:r>
            <a:r>
              <a:rPr lang="en-US" sz="7466">
                <a:latin typeface="Roboto"/>
                <a:ea typeface="Roboto"/>
                <a:cs typeface="Roboto"/>
                <a:sym typeface="Roboto"/>
              </a:rPr>
              <a:t> </a:t>
            </a:r>
            <a:r>
              <a:rPr lang="en-US" sz="7466" u="sng">
                <a:solidFill>
                  <a:schemeClr val="hlink"/>
                </a:solidFill>
                <a:latin typeface="Roboto"/>
                <a:ea typeface="Roboto"/>
                <a:cs typeface="Roboto"/>
                <a:sym typeface="Roboto"/>
                <a:hlinkClick r:id="rId3"/>
              </a:rPr>
              <a:t>https://www.gsa.gov</a:t>
            </a:r>
            <a:endParaRPr sz="7466">
              <a:solidFill>
                <a:schemeClr val="dk1"/>
              </a:solidFill>
              <a:latin typeface="Roboto"/>
              <a:ea typeface="Roboto"/>
              <a:cs typeface="Roboto"/>
              <a:sym typeface="Roboto"/>
            </a:endParaRPr>
          </a:p>
          <a:p>
            <a:pPr marL="1219169" lvl="1" indent="-423354" algn="l" rtl="0">
              <a:lnSpc>
                <a:spcPct val="115000"/>
              </a:lnSpc>
              <a:spcBef>
                <a:spcPts val="0"/>
              </a:spcBef>
              <a:spcAft>
                <a:spcPts val="0"/>
              </a:spcAft>
              <a:buClr>
                <a:schemeClr val="dk1"/>
              </a:buClr>
              <a:buSzPct val="100000"/>
              <a:buChar char="○"/>
            </a:pPr>
            <a:r>
              <a:rPr lang="en-US" sz="7466">
                <a:solidFill>
                  <a:schemeClr val="dk1"/>
                </a:solidFill>
                <a:latin typeface="Roboto"/>
                <a:ea typeface="Roboto"/>
                <a:cs typeface="Roboto"/>
                <a:sym typeface="Roboto"/>
              </a:rPr>
              <a:t>Office of Small &amp; Disadvantaged Business Utilization (OSDBU) - </a:t>
            </a:r>
            <a:r>
              <a:rPr lang="en-US" sz="7466" u="sng">
                <a:solidFill>
                  <a:schemeClr val="hlink"/>
                </a:solidFill>
                <a:latin typeface="Roboto"/>
                <a:ea typeface="Roboto"/>
                <a:cs typeface="Roboto"/>
                <a:sym typeface="Roboto"/>
                <a:hlinkClick r:id="rId4"/>
              </a:rPr>
              <a:t>https://www.gsa.gov/osdbu</a:t>
            </a:r>
            <a:endParaRPr sz="7466">
              <a:solidFill>
                <a:srgbClr val="1C4587"/>
              </a:solidFill>
              <a:latin typeface="Roboto"/>
              <a:ea typeface="Roboto"/>
              <a:cs typeface="Roboto"/>
              <a:sym typeface="Roboto"/>
            </a:endParaRPr>
          </a:p>
          <a:p>
            <a:pPr marL="1219169" lvl="1" indent="-423354" algn="l" rtl="0">
              <a:lnSpc>
                <a:spcPct val="115000"/>
              </a:lnSpc>
              <a:spcBef>
                <a:spcPts val="0"/>
              </a:spcBef>
              <a:spcAft>
                <a:spcPts val="0"/>
              </a:spcAft>
              <a:buClr>
                <a:schemeClr val="dk1"/>
              </a:buClr>
              <a:buSzPct val="100000"/>
              <a:buChar char="○"/>
            </a:pPr>
            <a:r>
              <a:rPr lang="en-US" sz="7466">
                <a:solidFill>
                  <a:schemeClr val="dk1"/>
                </a:solidFill>
                <a:latin typeface="Roboto"/>
                <a:ea typeface="Roboto"/>
                <a:cs typeface="Roboto"/>
                <a:sym typeface="Roboto"/>
              </a:rPr>
              <a:t>Federal Acquisition Service (FAS) - Commercial Products &amp; Services - </a:t>
            </a:r>
            <a:r>
              <a:rPr lang="en-US" sz="7466" u="sng">
                <a:solidFill>
                  <a:schemeClr val="hlink"/>
                </a:solidFill>
                <a:latin typeface="Roboto"/>
                <a:ea typeface="Roboto"/>
                <a:cs typeface="Roboto"/>
                <a:sym typeface="Roboto"/>
                <a:hlinkClick r:id="rId5"/>
              </a:rPr>
              <a:t>https://www.gsa.gov/fas</a:t>
            </a:r>
            <a:endParaRPr sz="7466">
              <a:solidFill>
                <a:srgbClr val="1C4587"/>
              </a:solidFill>
              <a:latin typeface="Roboto"/>
              <a:ea typeface="Roboto"/>
              <a:cs typeface="Roboto"/>
              <a:sym typeface="Roboto"/>
            </a:endParaRPr>
          </a:p>
          <a:p>
            <a:pPr marL="1219169" lvl="1" indent="-423354" algn="l" rtl="0">
              <a:lnSpc>
                <a:spcPct val="115000"/>
              </a:lnSpc>
              <a:spcBef>
                <a:spcPts val="0"/>
              </a:spcBef>
              <a:spcAft>
                <a:spcPts val="0"/>
              </a:spcAft>
              <a:buClr>
                <a:schemeClr val="dk1"/>
              </a:buClr>
              <a:buSzPct val="100000"/>
              <a:buChar char="○"/>
            </a:pPr>
            <a:r>
              <a:rPr lang="en-US" sz="7466">
                <a:solidFill>
                  <a:schemeClr val="dk1"/>
                </a:solidFill>
                <a:latin typeface="Roboto"/>
                <a:ea typeface="Roboto"/>
                <a:cs typeface="Roboto"/>
                <a:sym typeface="Roboto"/>
              </a:rPr>
              <a:t>Public Buildings Services (PBS) - Construction, Architecture, Interior Design, and Real Estate - </a:t>
            </a:r>
            <a:r>
              <a:rPr lang="en-US" sz="7466" u="sng">
                <a:solidFill>
                  <a:schemeClr val="hlink"/>
                </a:solidFill>
                <a:latin typeface="Roboto"/>
                <a:ea typeface="Roboto"/>
                <a:cs typeface="Roboto"/>
                <a:sym typeface="Roboto"/>
                <a:hlinkClick r:id="rId6"/>
              </a:rPr>
              <a:t>https://www.gsa.gov/pbs</a:t>
            </a:r>
            <a:endParaRPr sz="7466" b="1">
              <a:solidFill>
                <a:schemeClr val="dk1"/>
              </a:solidFill>
              <a:latin typeface="Roboto"/>
              <a:ea typeface="Roboto"/>
              <a:cs typeface="Roboto"/>
              <a:sym typeface="Roboto"/>
            </a:endParaRPr>
          </a:p>
          <a:p>
            <a:pPr marL="609584" lvl="0" indent="0" algn="l" rtl="0">
              <a:lnSpc>
                <a:spcPct val="100000"/>
              </a:lnSpc>
              <a:spcBef>
                <a:spcPts val="0"/>
              </a:spcBef>
              <a:spcAft>
                <a:spcPts val="0"/>
              </a:spcAft>
              <a:buClr>
                <a:schemeClr val="dk1"/>
              </a:buClr>
              <a:buSzPct val="96437"/>
              <a:buNone/>
            </a:pPr>
            <a:endParaRPr sz="7466">
              <a:solidFill>
                <a:srgbClr val="1C4587"/>
              </a:solidFill>
              <a:latin typeface="Roboto"/>
              <a:ea typeface="Roboto"/>
              <a:cs typeface="Roboto"/>
              <a:sym typeface="Roboto"/>
            </a:endParaRPr>
          </a:p>
          <a:p>
            <a:pPr marL="609584" lvl="0" indent="-423354" algn="l" rtl="0">
              <a:lnSpc>
                <a:spcPct val="115000"/>
              </a:lnSpc>
              <a:spcBef>
                <a:spcPts val="0"/>
              </a:spcBef>
              <a:spcAft>
                <a:spcPts val="0"/>
              </a:spcAft>
              <a:buClr>
                <a:schemeClr val="dk1"/>
              </a:buClr>
              <a:buSzPct val="100000"/>
              <a:buChar char="●"/>
            </a:pPr>
            <a:r>
              <a:rPr lang="en-US" sz="7466" b="1">
                <a:solidFill>
                  <a:schemeClr val="dk1"/>
                </a:solidFill>
                <a:latin typeface="Roboto"/>
                <a:ea typeface="Roboto"/>
                <a:cs typeface="Roboto"/>
                <a:sym typeface="Roboto"/>
              </a:rPr>
              <a:t>Small Business Administration (SBA) - </a:t>
            </a:r>
            <a:r>
              <a:rPr lang="en-US" sz="7466" u="sng">
                <a:solidFill>
                  <a:schemeClr val="hlink"/>
                </a:solidFill>
                <a:latin typeface="Roboto"/>
                <a:ea typeface="Roboto"/>
                <a:cs typeface="Roboto"/>
                <a:sym typeface="Roboto"/>
                <a:hlinkClick r:id="rId7"/>
              </a:rPr>
              <a:t>https://www.sba.gov</a:t>
            </a:r>
            <a:endParaRPr sz="7466">
              <a:solidFill>
                <a:srgbClr val="1C4587"/>
              </a:solidFill>
              <a:latin typeface="Roboto"/>
              <a:ea typeface="Roboto"/>
              <a:cs typeface="Roboto"/>
              <a:sym typeface="Roboto"/>
            </a:endParaRPr>
          </a:p>
          <a:p>
            <a:pPr marL="1219169" lvl="1" indent="-423354" algn="l" rtl="0">
              <a:lnSpc>
                <a:spcPct val="115000"/>
              </a:lnSpc>
              <a:spcBef>
                <a:spcPts val="0"/>
              </a:spcBef>
              <a:spcAft>
                <a:spcPts val="0"/>
              </a:spcAft>
              <a:buClr>
                <a:schemeClr val="dk1"/>
              </a:buClr>
              <a:buSzPct val="100000"/>
              <a:buChar char="○"/>
            </a:pPr>
            <a:r>
              <a:rPr lang="en-US" sz="7466">
                <a:solidFill>
                  <a:schemeClr val="dk1"/>
                </a:solidFill>
                <a:latin typeface="Roboto"/>
                <a:ea typeface="Roboto"/>
                <a:cs typeface="Roboto"/>
                <a:sym typeface="Roboto"/>
              </a:rPr>
              <a:t>SBA Size Standards - </a:t>
            </a:r>
            <a:r>
              <a:rPr lang="en-US" sz="7466" u="sng">
                <a:solidFill>
                  <a:schemeClr val="hlink"/>
                </a:solidFill>
                <a:latin typeface="Roboto"/>
                <a:ea typeface="Roboto"/>
                <a:cs typeface="Roboto"/>
                <a:sym typeface="Roboto"/>
                <a:hlinkClick r:id="rId8"/>
              </a:rPr>
              <a:t>https://go.usa.gov/xFR9p</a:t>
            </a:r>
            <a:endParaRPr sz="7466">
              <a:solidFill>
                <a:srgbClr val="1C4587"/>
              </a:solidFill>
              <a:latin typeface="Roboto"/>
              <a:ea typeface="Roboto"/>
              <a:cs typeface="Roboto"/>
              <a:sym typeface="Roboto"/>
            </a:endParaRPr>
          </a:p>
          <a:p>
            <a:pPr marL="1219169" lvl="1" indent="-423354" algn="l" rtl="0">
              <a:lnSpc>
                <a:spcPct val="115000"/>
              </a:lnSpc>
              <a:spcBef>
                <a:spcPts val="0"/>
              </a:spcBef>
              <a:spcAft>
                <a:spcPts val="0"/>
              </a:spcAft>
              <a:buClr>
                <a:schemeClr val="dk1"/>
              </a:buClr>
              <a:buSzPct val="100000"/>
              <a:buChar char="○"/>
            </a:pPr>
            <a:r>
              <a:rPr lang="en-US" sz="7466">
                <a:solidFill>
                  <a:schemeClr val="dk1"/>
                </a:solidFill>
                <a:latin typeface="Roboto"/>
                <a:ea typeface="Roboto"/>
                <a:cs typeface="Roboto"/>
                <a:sym typeface="Roboto"/>
              </a:rPr>
              <a:t>Small Business Loans -</a:t>
            </a:r>
            <a:r>
              <a:rPr lang="en-US" sz="7466" b="1">
                <a:latin typeface="Roboto"/>
                <a:ea typeface="Roboto"/>
                <a:cs typeface="Roboto"/>
                <a:sym typeface="Roboto"/>
              </a:rPr>
              <a:t> </a:t>
            </a:r>
            <a:r>
              <a:rPr lang="en-US" sz="7466" u="sng">
                <a:solidFill>
                  <a:schemeClr val="hlink"/>
                </a:solidFill>
                <a:latin typeface="Roboto"/>
                <a:ea typeface="Roboto"/>
                <a:cs typeface="Roboto"/>
                <a:sym typeface="Roboto"/>
                <a:hlinkClick r:id="rId9"/>
              </a:rPr>
              <a:t>https://go.usa.gov/xFRPD</a:t>
            </a:r>
            <a:endParaRPr sz="7466">
              <a:solidFill>
                <a:srgbClr val="1C4587"/>
              </a:solidFill>
              <a:latin typeface="Roboto"/>
              <a:ea typeface="Roboto"/>
              <a:cs typeface="Roboto"/>
              <a:sym typeface="Roboto"/>
            </a:endParaRPr>
          </a:p>
          <a:p>
            <a:pPr marL="0" lvl="0" indent="0" algn="l" rtl="0">
              <a:lnSpc>
                <a:spcPct val="100000"/>
              </a:lnSpc>
              <a:spcBef>
                <a:spcPts val="0"/>
              </a:spcBef>
              <a:spcAft>
                <a:spcPts val="0"/>
              </a:spcAft>
              <a:buClr>
                <a:schemeClr val="dk1"/>
              </a:buClr>
              <a:buSzPct val="96437"/>
              <a:buNone/>
            </a:pPr>
            <a:endParaRPr sz="7466" b="1">
              <a:solidFill>
                <a:schemeClr val="dk1"/>
              </a:solidFill>
              <a:latin typeface="Roboto"/>
              <a:ea typeface="Roboto"/>
              <a:cs typeface="Roboto"/>
              <a:sym typeface="Roboto"/>
            </a:endParaRPr>
          </a:p>
          <a:p>
            <a:pPr marL="609584" lvl="0" indent="-423354" algn="l" rtl="0">
              <a:lnSpc>
                <a:spcPct val="115000"/>
              </a:lnSpc>
              <a:spcBef>
                <a:spcPts val="0"/>
              </a:spcBef>
              <a:spcAft>
                <a:spcPts val="0"/>
              </a:spcAft>
              <a:buClr>
                <a:schemeClr val="dk1"/>
              </a:buClr>
              <a:buSzPct val="100000"/>
              <a:buChar char="●"/>
            </a:pPr>
            <a:r>
              <a:rPr lang="en-US" sz="7466" b="1">
                <a:solidFill>
                  <a:schemeClr val="dk1"/>
                </a:solidFill>
                <a:latin typeface="Roboto"/>
                <a:ea typeface="Roboto"/>
                <a:cs typeface="Roboto"/>
                <a:sym typeface="Roboto"/>
              </a:rPr>
              <a:t>Procurement Technical Assistance Centers (PTACS) -</a:t>
            </a:r>
            <a:r>
              <a:rPr lang="en-US" sz="7466">
                <a:latin typeface="Roboto"/>
                <a:ea typeface="Roboto"/>
                <a:cs typeface="Roboto"/>
                <a:sym typeface="Roboto"/>
              </a:rPr>
              <a:t> </a:t>
            </a:r>
            <a:r>
              <a:rPr lang="en-US" sz="7466" u="sng">
                <a:solidFill>
                  <a:schemeClr val="hlink"/>
                </a:solidFill>
                <a:latin typeface="Roboto"/>
                <a:ea typeface="Roboto"/>
                <a:cs typeface="Roboto"/>
                <a:sym typeface="Roboto"/>
                <a:hlinkClick r:id="rId10"/>
              </a:rPr>
              <a:t>https://www.aptac-us.org/</a:t>
            </a:r>
            <a:endParaRPr sz="7466">
              <a:solidFill>
                <a:srgbClr val="1C4587"/>
              </a:solidFill>
              <a:latin typeface="Roboto"/>
              <a:ea typeface="Roboto"/>
              <a:cs typeface="Roboto"/>
              <a:sym typeface="Roboto"/>
            </a:endParaRPr>
          </a:p>
          <a:p>
            <a:pPr marL="0" lvl="0" indent="0" algn="l" rtl="0">
              <a:lnSpc>
                <a:spcPct val="100000"/>
              </a:lnSpc>
              <a:spcBef>
                <a:spcPts val="0"/>
              </a:spcBef>
              <a:spcAft>
                <a:spcPts val="0"/>
              </a:spcAft>
              <a:buClr>
                <a:schemeClr val="dk1"/>
              </a:buClr>
              <a:buSzPct val="96437"/>
              <a:buNone/>
            </a:pPr>
            <a:endParaRPr sz="7466" b="1">
              <a:solidFill>
                <a:schemeClr val="dk1"/>
              </a:solidFill>
              <a:latin typeface="Roboto"/>
              <a:ea typeface="Roboto"/>
              <a:cs typeface="Roboto"/>
              <a:sym typeface="Roboto"/>
            </a:endParaRPr>
          </a:p>
          <a:p>
            <a:pPr marL="609584" lvl="0" indent="-423354" algn="l" rtl="0">
              <a:lnSpc>
                <a:spcPct val="115000"/>
              </a:lnSpc>
              <a:spcBef>
                <a:spcPts val="0"/>
              </a:spcBef>
              <a:spcAft>
                <a:spcPts val="0"/>
              </a:spcAft>
              <a:buClr>
                <a:schemeClr val="dk1"/>
              </a:buClr>
              <a:buSzPct val="100000"/>
              <a:buChar char="●"/>
            </a:pPr>
            <a:r>
              <a:rPr lang="en-US" sz="7466" b="1">
                <a:solidFill>
                  <a:schemeClr val="dk1"/>
                </a:solidFill>
                <a:latin typeface="Roboto"/>
                <a:ea typeface="Roboto"/>
                <a:cs typeface="Roboto"/>
                <a:sym typeface="Roboto"/>
              </a:rPr>
              <a:t>System for Award Management (SAM) -</a:t>
            </a:r>
            <a:r>
              <a:rPr lang="en-US" sz="7466">
                <a:latin typeface="Roboto"/>
                <a:ea typeface="Roboto"/>
                <a:cs typeface="Roboto"/>
                <a:sym typeface="Roboto"/>
              </a:rPr>
              <a:t> </a:t>
            </a:r>
            <a:r>
              <a:rPr lang="en-US" sz="7466" u="sng">
                <a:solidFill>
                  <a:schemeClr val="hlink"/>
                </a:solidFill>
                <a:latin typeface="Roboto"/>
                <a:ea typeface="Roboto"/>
                <a:cs typeface="Roboto"/>
                <a:sym typeface="Roboto"/>
                <a:hlinkClick r:id="rId11"/>
              </a:rPr>
              <a:t>https://go.usa.gov/xFNkS</a:t>
            </a:r>
            <a:endParaRPr sz="7466">
              <a:solidFill>
                <a:srgbClr val="1C4587"/>
              </a:solidFill>
              <a:latin typeface="Roboto"/>
              <a:ea typeface="Roboto"/>
              <a:cs typeface="Roboto"/>
              <a:sym typeface="Roboto"/>
            </a:endParaRPr>
          </a:p>
          <a:p>
            <a:pPr marL="0" lvl="0" indent="0" algn="l" rtl="0">
              <a:lnSpc>
                <a:spcPct val="100000"/>
              </a:lnSpc>
              <a:spcBef>
                <a:spcPts val="0"/>
              </a:spcBef>
              <a:spcAft>
                <a:spcPts val="0"/>
              </a:spcAft>
              <a:buClr>
                <a:schemeClr val="dk1"/>
              </a:buClr>
              <a:buSzPct val="96437"/>
              <a:buNone/>
            </a:pPr>
            <a:endParaRPr sz="7466" b="1">
              <a:solidFill>
                <a:schemeClr val="dk1"/>
              </a:solidFill>
              <a:latin typeface="Roboto"/>
              <a:ea typeface="Roboto"/>
              <a:cs typeface="Roboto"/>
              <a:sym typeface="Roboto"/>
            </a:endParaRPr>
          </a:p>
          <a:p>
            <a:pPr marL="609584" lvl="0" indent="-423354" algn="l" rtl="0">
              <a:lnSpc>
                <a:spcPct val="115000"/>
              </a:lnSpc>
              <a:spcBef>
                <a:spcPts val="0"/>
              </a:spcBef>
              <a:spcAft>
                <a:spcPts val="0"/>
              </a:spcAft>
              <a:buClr>
                <a:schemeClr val="dk1"/>
              </a:buClr>
              <a:buSzPct val="100000"/>
              <a:buChar char="●"/>
            </a:pPr>
            <a:r>
              <a:rPr lang="en-US" sz="7466" b="1">
                <a:solidFill>
                  <a:schemeClr val="dk1"/>
                </a:solidFill>
                <a:latin typeface="Roboto"/>
                <a:ea typeface="Roboto"/>
                <a:cs typeface="Roboto"/>
                <a:sym typeface="Roboto"/>
              </a:rPr>
              <a:t>Federal Agency Procurement Forecasts - </a:t>
            </a:r>
            <a:r>
              <a:rPr lang="en-US" sz="7466" u="sng">
                <a:solidFill>
                  <a:schemeClr val="hlink"/>
                </a:solidFill>
                <a:latin typeface="Roboto"/>
                <a:ea typeface="Roboto"/>
                <a:cs typeface="Roboto"/>
                <a:sym typeface="Roboto"/>
                <a:hlinkClick r:id="rId12"/>
              </a:rPr>
              <a:t>https://go.usa.gov/xFRbn</a:t>
            </a:r>
            <a:endParaRPr sz="7466">
              <a:solidFill>
                <a:srgbClr val="1C4587"/>
              </a:solidFill>
              <a:latin typeface="Roboto"/>
              <a:ea typeface="Roboto"/>
              <a:cs typeface="Roboto"/>
              <a:sym typeface="Roboto"/>
            </a:endParaRPr>
          </a:p>
          <a:p>
            <a:pPr marL="0" lvl="0" indent="0" algn="l" rtl="0">
              <a:lnSpc>
                <a:spcPct val="115000"/>
              </a:lnSpc>
              <a:spcBef>
                <a:spcPts val="0"/>
              </a:spcBef>
              <a:spcAft>
                <a:spcPts val="0"/>
              </a:spcAft>
              <a:buClr>
                <a:schemeClr val="dk1"/>
              </a:buClr>
              <a:buSzPct val="112500"/>
              <a:buNone/>
            </a:pPr>
            <a:endParaRPr sz="6400">
              <a:latin typeface="Roboto"/>
              <a:ea typeface="Roboto"/>
              <a:cs typeface="Roboto"/>
              <a:sym typeface="Roboto"/>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0"/>
              </a:spcAft>
              <a:buClr>
                <a:schemeClr val="dk1"/>
              </a:buClr>
              <a:buSzPts val="1800"/>
              <a:buNone/>
            </a:pPr>
            <a:endParaRPr/>
          </a:p>
          <a:p>
            <a:pPr marL="0" lvl="0" indent="0" algn="l" rtl="0">
              <a:lnSpc>
                <a:spcPct val="90000"/>
              </a:lnSpc>
              <a:spcBef>
                <a:spcPts val="1600"/>
              </a:spcBef>
              <a:spcAft>
                <a:spcPts val="1600"/>
              </a:spcAft>
              <a:buClr>
                <a:schemeClr val="dk1"/>
              </a:buClr>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3"/>
          <p:cNvSpPr txBox="1">
            <a:spLocks noGrp="1"/>
          </p:cNvSpPr>
          <p:nvPr>
            <p:ph type="title" idx="4294967295"/>
          </p:nvPr>
        </p:nvSpPr>
        <p:spPr>
          <a:xfrm>
            <a:off x="1927875" y="2722000"/>
            <a:ext cx="7865100" cy="2248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7500" b="1" i="0" u="none" strike="noStrike" kern="0" cap="none" spc="0" normalizeH="0" baseline="0" noProof="0" dirty="0">
                <a:ln>
                  <a:noFill/>
                </a:ln>
                <a:solidFill>
                  <a:srgbClr val="002060"/>
                </a:solidFill>
                <a:effectLst/>
                <a:uLnTx/>
                <a:uFillTx/>
                <a:latin typeface="Roboto"/>
                <a:ea typeface="Roboto"/>
                <a:cs typeface="Roboto"/>
                <a:sym typeface="Roboto"/>
              </a:rPr>
              <a:t>Thank You! </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7400" b="1" i="0" u="none" strike="noStrike" kern="0" cap="none" spc="0" normalizeH="0" baseline="0" noProof="0" dirty="0">
              <a:ln>
                <a:noFill/>
              </a:ln>
              <a:solidFill>
                <a:srgbClr val="002060"/>
              </a:solidFill>
              <a:effectLst/>
              <a:uLnTx/>
              <a:uFillTx/>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415625" y="1969725"/>
            <a:ext cx="11177700" cy="27522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002665"/>
              </a:buClr>
              <a:buSzPts val="2800"/>
              <a:buFont typeface="Arial"/>
              <a:buNone/>
            </a:pPr>
            <a:r>
              <a:rPr lang="en-US" sz="4000" i="0">
                <a:latin typeface="Roboto"/>
                <a:ea typeface="Roboto"/>
                <a:cs typeface="Roboto"/>
                <a:sym typeface="Roboto"/>
              </a:rPr>
              <a:t>Multiple Award Schedule (MAS) Program Overview</a:t>
            </a:r>
            <a:endParaRPr sz="4000" i="0">
              <a:latin typeface="Roboto"/>
              <a:ea typeface="Roboto"/>
              <a:cs typeface="Roboto"/>
              <a:sym typeface="Roboto"/>
            </a:endParaRPr>
          </a:p>
        </p:txBody>
      </p:sp>
      <p:sp>
        <p:nvSpPr>
          <p:cNvPr id="200" name="Google Shape;200;p33">
            <a:extLst>
              <a:ext uri="{C183D7F6-B498-43B3-948B-1728B52AA6E4}">
                <adec:decorative xmlns:adec="http://schemas.microsoft.com/office/drawing/2017/decorative" val="1"/>
              </a:ext>
            </a:extLst>
          </p:cNvPr>
          <p:cNvSpPr/>
          <p:nvPr/>
        </p:nvSpPr>
        <p:spPr>
          <a:xfrm>
            <a:off x="5248508" y="3554022"/>
            <a:ext cx="6937944" cy="200502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201" name="Google Shape;201;p33">
            <a:extLst>
              <a:ext uri="{C183D7F6-B498-43B3-948B-1728B52AA6E4}">
                <adec:decorative xmlns:adec="http://schemas.microsoft.com/office/drawing/2017/decorative" val="1"/>
              </a:ext>
            </a:extLst>
          </p:cNvPr>
          <p:cNvSpPr/>
          <p:nvPr/>
        </p:nvSpPr>
        <p:spPr>
          <a:xfrm>
            <a:off x="0" y="4508521"/>
            <a:ext cx="6455724" cy="1608545"/>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a:extLst>
              <a:ext uri="{C183D7F6-B498-43B3-948B-1728B52AA6E4}">
                <adec:decorative xmlns:adec="http://schemas.microsoft.com/office/drawing/2017/decorative" val="1"/>
              </a:ext>
            </a:extLst>
          </p:cNvPr>
          <p:cNvSpPr/>
          <p:nvPr/>
        </p:nvSpPr>
        <p:spPr>
          <a:xfrm>
            <a:off x="0" y="4508521"/>
            <a:ext cx="6463053" cy="1609116"/>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07" name="Google Shape;207;p34">
            <a:extLst>
              <a:ext uri="{C183D7F6-B498-43B3-948B-1728B52AA6E4}">
                <adec:decorative xmlns:adec="http://schemas.microsoft.com/office/drawing/2017/decorative" val="1"/>
              </a:ext>
            </a:extLst>
          </p:cNvPr>
          <p:cNvSpPr/>
          <p:nvPr/>
        </p:nvSpPr>
        <p:spPr>
          <a:xfrm>
            <a:off x="5248508" y="3554022"/>
            <a:ext cx="6938680" cy="200556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08" name="Google Shape;208;p34"/>
          <p:cNvSpPr txBox="1">
            <a:spLocks noGrp="1"/>
          </p:cNvSpPr>
          <p:nvPr>
            <p:ph type="title"/>
          </p:nvPr>
        </p:nvSpPr>
        <p:spPr>
          <a:xfrm>
            <a:off x="418500" y="252975"/>
            <a:ext cx="9858900" cy="7635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002665"/>
              </a:buClr>
              <a:buSzPts val="2800"/>
              <a:buFont typeface="Arial"/>
              <a:buNone/>
            </a:pPr>
            <a:r>
              <a:rPr lang="en-US" sz="3500" i="0"/>
              <a:t>Multiple Award Schedule (MAS)</a:t>
            </a:r>
            <a:endParaRPr sz="3500" i="0"/>
          </a:p>
        </p:txBody>
      </p:sp>
      <p:sp>
        <p:nvSpPr>
          <p:cNvPr id="209" name="Google Shape;209;p34"/>
          <p:cNvSpPr txBox="1">
            <a:spLocks noGrp="1"/>
          </p:cNvSpPr>
          <p:nvPr>
            <p:ph type="body" idx="1"/>
          </p:nvPr>
        </p:nvSpPr>
        <p:spPr>
          <a:xfrm>
            <a:off x="222650" y="1343050"/>
            <a:ext cx="11415000" cy="4505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2665"/>
              </a:buClr>
              <a:buSzPts val="1800"/>
              <a:buFont typeface="Roboto"/>
              <a:buChar char="●"/>
            </a:pPr>
            <a:r>
              <a:rPr lang="en-US" sz="2400" dirty="0">
                <a:solidFill>
                  <a:srgbClr val="002665"/>
                </a:solidFill>
                <a:latin typeface="Roboto"/>
                <a:ea typeface="Roboto"/>
                <a:cs typeface="Roboto"/>
                <a:sym typeface="Roboto"/>
              </a:rPr>
              <a:t>The MAS program, commonly referred to as GSA’s Schedule program or Federal Supply Schedule, is the premier commercial acquisition vehicle program within the Federal Government with over $36 billion in GSA Schedule sales annually.</a:t>
            </a:r>
            <a:endParaRPr sz="2400" dirty="0">
              <a:solidFill>
                <a:srgbClr val="002665"/>
              </a:solidFill>
              <a:latin typeface="Roboto"/>
              <a:ea typeface="Roboto"/>
              <a:cs typeface="Roboto"/>
              <a:sym typeface="Roboto"/>
            </a:endParaRPr>
          </a:p>
          <a:p>
            <a:pPr marL="0" lvl="0" indent="0" algn="l" rtl="0">
              <a:lnSpc>
                <a:spcPct val="100000"/>
              </a:lnSpc>
              <a:spcBef>
                <a:spcPts val="0"/>
              </a:spcBef>
              <a:spcAft>
                <a:spcPts val="0"/>
              </a:spcAft>
              <a:buNone/>
            </a:pPr>
            <a:endParaRPr sz="2400" dirty="0">
              <a:solidFill>
                <a:srgbClr val="002665"/>
              </a:solidFill>
              <a:latin typeface="Roboto"/>
              <a:ea typeface="Roboto"/>
              <a:cs typeface="Roboto"/>
              <a:sym typeface="Roboto"/>
            </a:endParaRPr>
          </a:p>
          <a:p>
            <a:pPr marL="457200" lvl="0" indent="-342900" algn="l" rtl="0">
              <a:lnSpc>
                <a:spcPct val="100000"/>
              </a:lnSpc>
              <a:spcBef>
                <a:spcPts val="0"/>
              </a:spcBef>
              <a:spcAft>
                <a:spcPts val="0"/>
              </a:spcAft>
              <a:buClr>
                <a:srgbClr val="002665"/>
              </a:buClr>
              <a:buSzPts val="1800"/>
              <a:buFont typeface="Roboto"/>
              <a:buChar char="●"/>
            </a:pPr>
            <a:r>
              <a:rPr lang="en-US" sz="2400" dirty="0">
                <a:solidFill>
                  <a:srgbClr val="002665"/>
                </a:solidFill>
                <a:latin typeface="Roboto"/>
                <a:ea typeface="Roboto"/>
                <a:cs typeface="Roboto"/>
                <a:sym typeface="Roboto"/>
              </a:rPr>
              <a:t>GSA’s Multiple Award Schedule (MAS) is an indefinite delivery, indefinite quantity (IDIQ) contract for commercial products and services that are available for use by Federal agencies worldwide.</a:t>
            </a:r>
            <a:endParaRPr sz="2400" dirty="0">
              <a:solidFill>
                <a:srgbClr val="002665"/>
              </a:solidFill>
              <a:latin typeface="Roboto"/>
              <a:ea typeface="Roboto"/>
              <a:cs typeface="Roboto"/>
              <a:sym typeface="Roboto"/>
            </a:endParaRPr>
          </a:p>
          <a:p>
            <a:pPr marL="457200" lvl="0" indent="0" algn="l" rtl="0">
              <a:lnSpc>
                <a:spcPct val="100000"/>
              </a:lnSpc>
              <a:spcBef>
                <a:spcPts val="0"/>
              </a:spcBef>
              <a:spcAft>
                <a:spcPts val="0"/>
              </a:spcAft>
              <a:buNone/>
            </a:pPr>
            <a:endParaRPr sz="2400" dirty="0">
              <a:solidFill>
                <a:srgbClr val="002665"/>
              </a:solidFill>
              <a:latin typeface="Roboto"/>
              <a:ea typeface="Roboto"/>
              <a:cs typeface="Roboto"/>
              <a:sym typeface="Roboto"/>
            </a:endParaRPr>
          </a:p>
          <a:p>
            <a:pPr marL="457200" lvl="0" indent="-342900" algn="l" rtl="0">
              <a:lnSpc>
                <a:spcPct val="100000"/>
              </a:lnSpc>
              <a:spcBef>
                <a:spcPts val="0"/>
              </a:spcBef>
              <a:spcAft>
                <a:spcPts val="0"/>
              </a:spcAft>
              <a:buClr>
                <a:srgbClr val="002665"/>
              </a:buClr>
              <a:buSzPts val="1800"/>
              <a:buFont typeface="Roboto"/>
              <a:buChar char="●"/>
            </a:pPr>
            <a:r>
              <a:rPr lang="en-US" sz="2400" dirty="0">
                <a:solidFill>
                  <a:srgbClr val="002665"/>
                </a:solidFill>
                <a:latin typeface="Roboto"/>
                <a:ea typeface="Roboto"/>
                <a:cs typeface="Roboto"/>
                <a:sym typeface="Roboto"/>
              </a:rPr>
              <a:t>Other types of Government-wide multiple award contracts:</a:t>
            </a:r>
            <a:endParaRPr sz="2400" dirty="0">
              <a:solidFill>
                <a:srgbClr val="002665"/>
              </a:solidFill>
              <a:latin typeface="Roboto"/>
              <a:ea typeface="Roboto"/>
              <a:cs typeface="Roboto"/>
              <a:sym typeface="Roboto"/>
            </a:endParaRPr>
          </a:p>
          <a:p>
            <a:pPr marL="914400" lvl="1" indent="-355600" algn="l" rtl="0">
              <a:lnSpc>
                <a:spcPct val="100000"/>
              </a:lnSpc>
              <a:spcBef>
                <a:spcPts val="0"/>
              </a:spcBef>
              <a:spcAft>
                <a:spcPts val="0"/>
              </a:spcAft>
              <a:buClr>
                <a:srgbClr val="002665"/>
              </a:buClr>
              <a:buSzPts val="2000"/>
              <a:buFont typeface="Roboto"/>
              <a:buChar char="○"/>
            </a:pPr>
            <a:r>
              <a:rPr lang="en-US" sz="2000" dirty="0">
                <a:solidFill>
                  <a:srgbClr val="002665"/>
                </a:solidFill>
                <a:latin typeface="Roboto"/>
                <a:ea typeface="Roboto"/>
                <a:cs typeface="Roboto"/>
                <a:sym typeface="Roboto"/>
              </a:rPr>
              <a:t>Government-Wide Acquisition Contracts (GWAC)</a:t>
            </a:r>
            <a:endParaRPr sz="2000" dirty="0">
              <a:solidFill>
                <a:srgbClr val="002665"/>
              </a:solidFill>
              <a:latin typeface="Roboto"/>
              <a:ea typeface="Roboto"/>
              <a:cs typeface="Roboto"/>
              <a:sym typeface="Roboto"/>
            </a:endParaRPr>
          </a:p>
          <a:p>
            <a:pPr marL="914400" lvl="1" indent="-355600" algn="l" rtl="0">
              <a:lnSpc>
                <a:spcPct val="100000"/>
              </a:lnSpc>
              <a:spcBef>
                <a:spcPts val="0"/>
              </a:spcBef>
              <a:spcAft>
                <a:spcPts val="0"/>
              </a:spcAft>
              <a:buClr>
                <a:srgbClr val="002665"/>
              </a:buClr>
              <a:buSzPts val="2000"/>
              <a:buFont typeface="Roboto"/>
              <a:buChar char="○"/>
            </a:pPr>
            <a:r>
              <a:rPr lang="en-US" sz="2000" dirty="0">
                <a:solidFill>
                  <a:srgbClr val="002665"/>
                </a:solidFill>
                <a:latin typeface="Roboto"/>
                <a:ea typeface="Roboto"/>
                <a:cs typeface="Roboto"/>
                <a:sym typeface="Roboto"/>
              </a:rPr>
              <a:t>Multi-Agency Contracts (MACs)</a:t>
            </a:r>
            <a:endParaRPr sz="2000" dirty="0">
              <a:solidFill>
                <a:srgbClr val="002665"/>
              </a:solidFill>
              <a:latin typeface="Roboto"/>
              <a:ea typeface="Roboto"/>
              <a:cs typeface="Roboto"/>
              <a:sym typeface="Roboto"/>
            </a:endParaRPr>
          </a:p>
          <a:p>
            <a:pPr marL="0" lvl="0" indent="0" algn="l" rtl="0">
              <a:lnSpc>
                <a:spcPct val="100000"/>
              </a:lnSpc>
              <a:spcBef>
                <a:spcPts val="0"/>
              </a:spcBef>
              <a:spcAft>
                <a:spcPts val="0"/>
              </a:spcAft>
              <a:buClr>
                <a:srgbClr val="3F3F3F"/>
              </a:buClr>
              <a:buSzPts val="1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1886265" y="1375979"/>
            <a:ext cx="8238600" cy="27522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002665"/>
              </a:buClr>
              <a:buSzPts val="2800"/>
              <a:buFont typeface="Arial"/>
              <a:buNone/>
            </a:pPr>
            <a:r>
              <a:rPr lang="en-US" sz="7000" i="0">
                <a:latin typeface="Roboto"/>
                <a:ea typeface="Roboto"/>
                <a:cs typeface="Roboto"/>
                <a:sym typeface="Roboto"/>
              </a:rPr>
              <a:t>Is MAS a Good Fit?</a:t>
            </a:r>
            <a:endParaRPr sz="7000" i="0">
              <a:latin typeface="Roboto"/>
              <a:ea typeface="Roboto"/>
              <a:cs typeface="Roboto"/>
              <a:sym typeface="Roboto"/>
            </a:endParaRPr>
          </a:p>
        </p:txBody>
      </p:sp>
      <p:sp>
        <p:nvSpPr>
          <p:cNvPr id="215" name="Google Shape;215;p35">
            <a:extLst>
              <a:ext uri="{C183D7F6-B498-43B3-948B-1728B52AA6E4}">
                <adec:decorative xmlns:adec="http://schemas.microsoft.com/office/drawing/2017/decorative" val="1"/>
              </a:ext>
            </a:extLst>
          </p:cNvPr>
          <p:cNvSpPr/>
          <p:nvPr/>
        </p:nvSpPr>
        <p:spPr>
          <a:xfrm>
            <a:off x="0" y="4508521"/>
            <a:ext cx="6455724" cy="1608545"/>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216" name="Google Shape;216;p35">
            <a:extLst>
              <a:ext uri="{C183D7F6-B498-43B3-948B-1728B52AA6E4}">
                <adec:decorative xmlns:adec="http://schemas.microsoft.com/office/drawing/2017/decorative" val="1"/>
              </a:ext>
            </a:extLst>
          </p:cNvPr>
          <p:cNvSpPr/>
          <p:nvPr/>
        </p:nvSpPr>
        <p:spPr>
          <a:xfrm>
            <a:off x="5248508" y="3554022"/>
            <a:ext cx="6937944" cy="200502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a:extLst>
              <a:ext uri="{C183D7F6-B498-43B3-948B-1728B52AA6E4}">
                <adec:decorative xmlns:adec="http://schemas.microsoft.com/office/drawing/2017/decorative" val="1"/>
              </a:ext>
            </a:extLst>
          </p:cNvPr>
          <p:cNvSpPr/>
          <p:nvPr/>
        </p:nvSpPr>
        <p:spPr>
          <a:xfrm>
            <a:off x="0" y="4508521"/>
            <a:ext cx="6463053" cy="1609116"/>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22" name="Google Shape;222;p36">
            <a:extLst>
              <a:ext uri="{C183D7F6-B498-43B3-948B-1728B52AA6E4}">
                <adec:decorative xmlns:adec="http://schemas.microsoft.com/office/drawing/2017/decorative" val="1"/>
              </a:ext>
            </a:extLst>
          </p:cNvPr>
          <p:cNvSpPr/>
          <p:nvPr/>
        </p:nvSpPr>
        <p:spPr>
          <a:xfrm>
            <a:off x="5248508" y="3554022"/>
            <a:ext cx="6938680" cy="200556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23" name="Google Shape;223;p36"/>
          <p:cNvSpPr txBox="1">
            <a:spLocks noGrp="1"/>
          </p:cNvSpPr>
          <p:nvPr>
            <p:ph type="title"/>
          </p:nvPr>
        </p:nvSpPr>
        <p:spPr>
          <a:xfrm>
            <a:off x="216000" y="284225"/>
            <a:ext cx="10134600" cy="864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C00000"/>
              </a:buClr>
              <a:buSzPts val="3600"/>
              <a:buFont typeface="Roboto"/>
              <a:buNone/>
            </a:pPr>
            <a:r>
              <a:rPr lang="en-US" sz="4000" i="0">
                <a:solidFill>
                  <a:srgbClr val="002060"/>
                </a:solidFill>
              </a:rPr>
              <a:t>Which Category(ies) Apply to You?</a:t>
            </a:r>
            <a:endParaRPr sz="4000" i="0">
              <a:solidFill>
                <a:srgbClr val="002060"/>
              </a:solidFill>
            </a:endParaRPr>
          </a:p>
        </p:txBody>
      </p:sp>
      <p:graphicFrame>
        <p:nvGraphicFramePr>
          <p:cNvPr id="224" name="Google Shape;224;p36"/>
          <p:cNvGraphicFramePr/>
          <p:nvPr>
            <p:extLst>
              <p:ext uri="{D42A27DB-BD31-4B8C-83A1-F6EECF244321}">
                <p14:modId xmlns:p14="http://schemas.microsoft.com/office/powerpoint/2010/main" val="3321788007"/>
              </p:ext>
            </p:extLst>
          </p:nvPr>
        </p:nvGraphicFramePr>
        <p:xfrm>
          <a:off x="1760725" y="1281813"/>
          <a:ext cx="9098000" cy="5034525"/>
        </p:xfrm>
        <a:graphic>
          <a:graphicData uri="http://schemas.openxmlformats.org/drawingml/2006/table">
            <a:tbl>
              <a:tblPr firstRow="1">
                <a:gradFill>
                  <a:gsLst>
                    <a:gs pos="0">
                      <a:srgbClr val="2D5C97"/>
                    </a:gs>
                    <a:gs pos="80000">
                      <a:srgbClr val="3C7AC5"/>
                    </a:gs>
                    <a:gs pos="100000">
                      <a:srgbClr val="397BC9"/>
                    </a:gs>
                  </a:gsLst>
                  <a:lin ang="16200038" scaled="0"/>
                </a:gradFill>
                <a:tableStyleId>{760556D0-C7BC-4989-822A-4B8E660F6F48}</a:tableStyleId>
              </a:tblPr>
              <a:tblGrid>
                <a:gridCol w="2274500">
                  <a:extLst>
                    <a:ext uri="{9D8B030D-6E8A-4147-A177-3AD203B41FA5}">
                      <a16:colId xmlns:a16="http://schemas.microsoft.com/office/drawing/2014/main" val="20000"/>
                    </a:ext>
                  </a:extLst>
                </a:gridCol>
                <a:gridCol w="2274500">
                  <a:extLst>
                    <a:ext uri="{9D8B030D-6E8A-4147-A177-3AD203B41FA5}">
                      <a16:colId xmlns:a16="http://schemas.microsoft.com/office/drawing/2014/main" val="20001"/>
                    </a:ext>
                  </a:extLst>
                </a:gridCol>
                <a:gridCol w="2274500">
                  <a:extLst>
                    <a:ext uri="{9D8B030D-6E8A-4147-A177-3AD203B41FA5}">
                      <a16:colId xmlns:a16="http://schemas.microsoft.com/office/drawing/2014/main" val="20002"/>
                    </a:ext>
                  </a:extLst>
                </a:gridCol>
                <a:gridCol w="2274500">
                  <a:extLst>
                    <a:ext uri="{9D8B030D-6E8A-4147-A177-3AD203B41FA5}">
                      <a16:colId xmlns:a16="http://schemas.microsoft.com/office/drawing/2014/main" val="20003"/>
                    </a:ext>
                  </a:extLst>
                </a:gridCol>
              </a:tblGrid>
              <a:tr h="1678175">
                <a:tc>
                  <a:txBody>
                    <a:bodyPr/>
                    <a:lstStyle/>
                    <a:p>
                      <a:pPr marL="0" marR="0" lvl="0" indent="0" algn="ctr" rtl="0">
                        <a:spcBef>
                          <a:spcPts val="0"/>
                        </a:spcBef>
                        <a:spcAft>
                          <a:spcPts val="0"/>
                        </a:spcAft>
                        <a:buClr>
                          <a:srgbClr val="1F497D"/>
                        </a:buClr>
                        <a:buSzPts val="1800"/>
                        <a:buFont typeface="Arial"/>
                        <a:buNone/>
                      </a:pPr>
                      <a:r>
                        <a:rPr lang="en-US" sz="1800" b="1" u="none" strike="noStrike" cap="none">
                          <a:solidFill>
                            <a:srgbClr val="1F497D"/>
                          </a:solidFill>
                          <a:latin typeface="Roboto"/>
                          <a:ea typeface="Roboto"/>
                          <a:cs typeface="Roboto"/>
                          <a:sym typeface="Roboto"/>
                        </a:rPr>
                        <a:t>Facilities</a:t>
                      </a:r>
                      <a:endParaRPr sz="1800" b="1" u="none" strike="noStrike" cap="none">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spcBef>
                          <a:spcPts val="0"/>
                        </a:spcBef>
                        <a:spcAft>
                          <a:spcPts val="0"/>
                        </a:spcAft>
                        <a:buClr>
                          <a:srgbClr val="1F497D"/>
                        </a:buClr>
                        <a:buSzPts val="1800"/>
                        <a:buFont typeface="Arial"/>
                        <a:buNone/>
                      </a:pPr>
                      <a:r>
                        <a:rPr lang="en-US" sz="1800" b="1" u="none" strike="noStrike" cap="none">
                          <a:solidFill>
                            <a:srgbClr val="1F497D"/>
                          </a:solidFill>
                          <a:latin typeface="Roboto"/>
                          <a:ea typeface="Roboto"/>
                          <a:cs typeface="Roboto"/>
                          <a:sym typeface="Roboto"/>
                        </a:rPr>
                        <a:t>Furniture and Furnishings</a:t>
                      </a:r>
                      <a:endParaRPr sz="1800" b="1" u="none" strike="noStrike" cap="none">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spcBef>
                          <a:spcPts val="0"/>
                        </a:spcBef>
                        <a:spcAft>
                          <a:spcPts val="0"/>
                        </a:spcAft>
                        <a:buClr>
                          <a:srgbClr val="1F497D"/>
                        </a:buClr>
                        <a:buSzPts val="1800"/>
                        <a:buFont typeface="Arial"/>
                        <a:buNone/>
                      </a:pPr>
                      <a:r>
                        <a:rPr lang="en-US" sz="1800" b="1" u="none" strike="noStrike" cap="none">
                          <a:solidFill>
                            <a:srgbClr val="1F497D"/>
                          </a:solidFill>
                          <a:latin typeface="Roboto"/>
                          <a:ea typeface="Roboto"/>
                          <a:cs typeface="Roboto"/>
                          <a:sym typeface="Roboto"/>
                        </a:rPr>
                        <a:t>Human Capital</a:t>
                      </a:r>
                      <a:endParaRPr sz="1800" b="1" u="none" strike="noStrike" cap="none">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spcBef>
                          <a:spcPts val="0"/>
                        </a:spcBef>
                        <a:spcAft>
                          <a:spcPts val="0"/>
                        </a:spcAft>
                        <a:buClr>
                          <a:srgbClr val="1F497D"/>
                        </a:buClr>
                        <a:buSzPts val="1800"/>
                        <a:buFont typeface="Arial"/>
                        <a:buNone/>
                      </a:pPr>
                      <a:r>
                        <a:rPr lang="en-US" sz="1800" b="1" u="none" strike="noStrike" cap="none">
                          <a:solidFill>
                            <a:srgbClr val="1F497D"/>
                          </a:solidFill>
                          <a:latin typeface="Roboto"/>
                          <a:ea typeface="Roboto"/>
                          <a:cs typeface="Roboto"/>
                          <a:sym typeface="Roboto"/>
                        </a:rPr>
                        <a:t>Industrial Products and Services</a:t>
                      </a:r>
                      <a:endParaRPr sz="1800" b="1" u="none" strike="noStrike" cap="none">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0"/>
                  </a:ext>
                </a:extLst>
              </a:tr>
              <a:tr h="1678175">
                <a:tc>
                  <a:txBody>
                    <a:bodyPr/>
                    <a:lstStyle/>
                    <a:p>
                      <a:pPr marL="0" marR="0" lvl="0" indent="0" algn="ctr" rtl="0">
                        <a:spcBef>
                          <a:spcPts val="0"/>
                        </a:spcBef>
                        <a:spcAft>
                          <a:spcPts val="0"/>
                        </a:spcAft>
                        <a:buClr>
                          <a:srgbClr val="1F497D"/>
                        </a:buClr>
                        <a:buSzPts val="1800"/>
                        <a:buFont typeface="Arial"/>
                        <a:buNone/>
                      </a:pPr>
                      <a:r>
                        <a:rPr lang="en-US" sz="1800" b="1" u="none" strike="noStrike" cap="none">
                          <a:solidFill>
                            <a:srgbClr val="1F497D"/>
                          </a:solidFill>
                          <a:latin typeface="Roboto"/>
                          <a:ea typeface="Roboto"/>
                          <a:cs typeface="Roboto"/>
                          <a:sym typeface="Roboto"/>
                        </a:rPr>
                        <a:t>Information Technology </a:t>
                      </a:r>
                      <a:endParaRPr sz="1800" b="1" u="none" strike="noStrike" cap="none">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spcBef>
                          <a:spcPts val="0"/>
                        </a:spcBef>
                        <a:spcAft>
                          <a:spcPts val="0"/>
                        </a:spcAft>
                        <a:buClr>
                          <a:srgbClr val="1F497D"/>
                        </a:buClr>
                        <a:buSzPts val="1800"/>
                        <a:buFont typeface="Arial"/>
                        <a:buNone/>
                      </a:pPr>
                      <a:r>
                        <a:rPr lang="en-US" sz="1800" b="1" u="none" strike="noStrike" cap="none">
                          <a:solidFill>
                            <a:srgbClr val="1F497D"/>
                          </a:solidFill>
                          <a:latin typeface="Roboto"/>
                          <a:ea typeface="Roboto"/>
                          <a:cs typeface="Roboto"/>
                          <a:sym typeface="Roboto"/>
                        </a:rPr>
                        <a:t>Miscellaneous </a:t>
                      </a:r>
                      <a:endParaRPr sz="1800" b="1" u="none" strike="noStrike" cap="none">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spcBef>
                          <a:spcPts val="0"/>
                        </a:spcBef>
                        <a:spcAft>
                          <a:spcPts val="0"/>
                        </a:spcAft>
                        <a:buClr>
                          <a:srgbClr val="1F497D"/>
                        </a:buClr>
                        <a:buSzPts val="1800"/>
                        <a:buFont typeface="Arial"/>
                        <a:buNone/>
                      </a:pPr>
                      <a:r>
                        <a:rPr lang="en-US" sz="1800" b="1" u="none" strike="noStrike" cap="none">
                          <a:solidFill>
                            <a:srgbClr val="1F497D"/>
                          </a:solidFill>
                          <a:latin typeface="Roboto"/>
                          <a:ea typeface="Roboto"/>
                          <a:cs typeface="Roboto"/>
                          <a:sym typeface="Roboto"/>
                        </a:rPr>
                        <a:t>Professional Services</a:t>
                      </a:r>
                      <a:endParaRPr sz="1800" b="1" u="none" strike="noStrike" cap="none">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1F497D"/>
                        </a:buClr>
                        <a:buSzPts val="1900"/>
                        <a:buFont typeface="Calibri"/>
                        <a:buNone/>
                      </a:pPr>
                      <a:r>
                        <a:rPr lang="en-US" sz="1800" b="1" u="none" strike="noStrike" cap="none" dirty="0">
                          <a:solidFill>
                            <a:srgbClr val="1F497D"/>
                          </a:solidFill>
                          <a:latin typeface="Roboto"/>
                          <a:ea typeface="Roboto"/>
                          <a:cs typeface="Roboto"/>
                          <a:sym typeface="Roboto"/>
                        </a:rPr>
                        <a:t>Office Management</a:t>
                      </a:r>
                      <a:endParaRPr sz="1800" u="none" strike="noStrike" cap="none" dirty="0">
                        <a:latin typeface="Roboto"/>
                        <a:ea typeface="Roboto"/>
                        <a:cs typeface="Roboto"/>
                        <a:sym typeface="Roboto"/>
                      </a:endParaRPr>
                    </a:p>
                    <a:p>
                      <a:pPr marL="0" marR="0" lvl="0" indent="0" algn="ctr" rtl="0">
                        <a:spcBef>
                          <a:spcPts val="0"/>
                        </a:spcBef>
                        <a:spcAft>
                          <a:spcPts val="0"/>
                        </a:spcAft>
                        <a:buClr>
                          <a:schemeClr val="dk1"/>
                        </a:buClr>
                        <a:buSzPts val="1800"/>
                        <a:buFont typeface="Calibri"/>
                        <a:buNone/>
                      </a:pPr>
                      <a:endParaRPr sz="1800" b="1" u="none" strike="noStrike" cap="none" dirty="0">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1"/>
                  </a:ext>
                </a:extLst>
              </a:tr>
              <a:tr h="1678175">
                <a:tc>
                  <a:txBody>
                    <a:bodyPr/>
                    <a:lstStyle/>
                    <a:p>
                      <a:pPr marL="0" marR="0" lvl="0" indent="0" algn="ctr" rtl="0">
                        <a:spcBef>
                          <a:spcPts val="0"/>
                        </a:spcBef>
                        <a:spcAft>
                          <a:spcPts val="0"/>
                        </a:spcAft>
                        <a:buClr>
                          <a:srgbClr val="1F497D"/>
                        </a:buClr>
                        <a:buSzPts val="1800"/>
                        <a:buFont typeface="Arial"/>
                        <a:buNone/>
                      </a:pPr>
                      <a:r>
                        <a:rPr lang="en-US" sz="1800" b="1" u="none" strike="noStrike" cap="none">
                          <a:solidFill>
                            <a:srgbClr val="1F497D"/>
                          </a:solidFill>
                          <a:latin typeface="Roboto"/>
                          <a:ea typeface="Roboto"/>
                          <a:cs typeface="Roboto"/>
                          <a:sym typeface="Roboto"/>
                        </a:rPr>
                        <a:t>Scientific Management  and Solutions</a:t>
                      </a:r>
                      <a:endParaRPr sz="1800" b="1" u="none" strike="noStrike" cap="none">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spcBef>
                          <a:spcPts val="0"/>
                        </a:spcBef>
                        <a:spcAft>
                          <a:spcPts val="0"/>
                        </a:spcAft>
                        <a:buClr>
                          <a:srgbClr val="1F497D"/>
                        </a:buClr>
                        <a:buSzPts val="1800"/>
                        <a:buFont typeface="Arial"/>
                        <a:buNone/>
                      </a:pPr>
                      <a:r>
                        <a:rPr lang="en-US" sz="1800" b="1" u="none" strike="noStrike" cap="none">
                          <a:solidFill>
                            <a:srgbClr val="1F497D"/>
                          </a:solidFill>
                          <a:latin typeface="Roboto"/>
                          <a:ea typeface="Roboto"/>
                          <a:cs typeface="Roboto"/>
                          <a:sym typeface="Roboto"/>
                        </a:rPr>
                        <a:t>Security and Protection</a:t>
                      </a:r>
                      <a:endParaRPr sz="1800" b="1" u="none" strike="noStrike" cap="none">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spcBef>
                          <a:spcPts val="0"/>
                        </a:spcBef>
                        <a:spcAft>
                          <a:spcPts val="0"/>
                        </a:spcAft>
                        <a:buClr>
                          <a:srgbClr val="1F497D"/>
                        </a:buClr>
                        <a:buSzPts val="1800"/>
                        <a:buFont typeface="Arial"/>
                        <a:buNone/>
                      </a:pPr>
                      <a:r>
                        <a:rPr lang="en-US" sz="1800" b="1" u="none" strike="noStrike" cap="none">
                          <a:solidFill>
                            <a:srgbClr val="1F497D"/>
                          </a:solidFill>
                          <a:latin typeface="Roboto"/>
                          <a:ea typeface="Roboto"/>
                          <a:cs typeface="Roboto"/>
                          <a:sym typeface="Roboto"/>
                        </a:rPr>
                        <a:t>Transportation and Logistics </a:t>
                      </a:r>
                      <a:endParaRPr sz="1800" b="1" u="none" strike="noStrike" cap="none">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spcBef>
                          <a:spcPts val="0"/>
                        </a:spcBef>
                        <a:spcAft>
                          <a:spcPts val="0"/>
                        </a:spcAft>
                        <a:buClr>
                          <a:srgbClr val="1F497D"/>
                        </a:buClr>
                        <a:buSzPts val="1800"/>
                        <a:buFont typeface="Arial"/>
                        <a:buNone/>
                      </a:pPr>
                      <a:r>
                        <a:rPr lang="en-US" sz="1800" b="1" u="none" strike="noStrike" cap="none" dirty="0">
                          <a:solidFill>
                            <a:srgbClr val="1F497D"/>
                          </a:solidFill>
                          <a:latin typeface="Roboto"/>
                          <a:ea typeface="Roboto"/>
                          <a:cs typeface="Roboto"/>
                          <a:sym typeface="Roboto"/>
                        </a:rPr>
                        <a:t>Travel</a:t>
                      </a:r>
                      <a:endParaRPr sz="1800" b="1" u="none" strike="noStrike" cap="none" dirty="0">
                        <a:solidFill>
                          <a:srgbClr val="1F497D"/>
                        </a:solidFill>
                        <a:latin typeface="Roboto"/>
                        <a:ea typeface="Roboto"/>
                        <a:cs typeface="Roboto"/>
                        <a:sym typeface="Roboto"/>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a:extLst>
              <a:ext uri="{C183D7F6-B498-43B3-948B-1728B52AA6E4}">
                <adec:decorative xmlns:adec="http://schemas.microsoft.com/office/drawing/2017/decorative" val="1"/>
              </a:ext>
            </a:extLst>
          </p:cNvPr>
          <p:cNvSpPr/>
          <p:nvPr/>
        </p:nvSpPr>
        <p:spPr>
          <a:xfrm>
            <a:off x="0" y="4508521"/>
            <a:ext cx="6463053" cy="1609116"/>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31" name="Google Shape;231;p37"/>
          <p:cNvSpPr txBox="1">
            <a:spLocks noGrp="1"/>
          </p:cNvSpPr>
          <p:nvPr>
            <p:ph type="title"/>
          </p:nvPr>
        </p:nvSpPr>
        <p:spPr>
          <a:xfrm>
            <a:off x="162000" y="128925"/>
            <a:ext cx="9898800" cy="7635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1100"/>
              <a:buNone/>
            </a:pPr>
            <a:r>
              <a:rPr lang="en-US" sz="2900" i="0" dirty="0"/>
              <a:t>Is there a demand for my products and/or services?</a:t>
            </a:r>
            <a:endParaRPr sz="2900" i="0" dirty="0"/>
          </a:p>
        </p:txBody>
      </p:sp>
      <p:sp>
        <p:nvSpPr>
          <p:cNvPr id="232" name="Google Shape;232;p37"/>
          <p:cNvSpPr txBox="1">
            <a:spLocks noGrp="1"/>
          </p:cNvSpPr>
          <p:nvPr>
            <p:ph type="body" idx="1"/>
          </p:nvPr>
        </p:nvSpPr>
        <p:spPr>
          <a:xfrm>
            <a:off x="0" y="892416"/>
            <a:ext cx="12192000" cy="4244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2060"/>
              </a:buClr>
              <a:buSzPts val="1400"/>
              <a:buFont typeface="Roboto"/>
              <a:buChar char="●"/>
            </a:pPr>
            <a:r>
              <a:rPr lang="en-US" sz="2400">
                <a:solidFill>
                  <a:srgbClr val="002060"/>
                </a:solidFill>
                <a:latin typeface="Roboto"/>
                <a:ea typeface="Roboto"/>
                <a:cs typeface="Roboto"/>
                <a:sym typeface="Roboto"/>
              </a:rPr>
              <a:t>Government-wide contracting database</a:t>
            </a:r>
            <a:endParaRPr sz="2400">
              <a:solidFill>
                <a:srgbClr val="002060"/>
              </a:solidFill>
              <a:latin typeface="Roboto"/>
              <a:ea typeface="Roboto"/>
              <a:cs typeface="Roboto"/>
              <a:sym typeface="Roboto"/>
            </a:endParaRPr>
          </a:p>
          <a:p>
            <a:pPr marL="457200" lvl="0" indent="-317500" algn="l" rtl="0">
              <a:lnSpc>
                <a:spcPct val="115000"/>
              </a:lnSpc>
              <a:spcBef>
                <a:spcPts val="0"/>
              </a:spcBef>
              <a:spcAft>
                <a:spcPts val="0"/>
              </a:spcAft>
              <a:buClr>
                <a:srgbClr val="002060"/>
              </a:buClr>
              <a:buSzPts val="1400"/>
              <a:buFont typeface="Roboto"/>
              <a:buChar char="●"/>
            </a:pPr>
            <a:r>
              <a:rPr lang="en-US" sz="2400">
                <a:solidFill>
                  <a:srgbClr val="002060"/>
                </a:solidFill>
                <a:latin typeface="Roboto"/>
                <a:ea typeface="Roboto"/>
                <a:cs typeface="Roboto"/>
                <a:sym typeface="Roboto"/>
              </a:rPr>
              <a:t>Identify who bought what, how much was spent, when and where</a:t>
            </a:r>
            <a:endParaRPr sz="2400">
              <a:solidFill>
                <a:srgbClr val="002060"/>
              </a:solidFill>
              <a:latin typeface="Roboto"/>
              <a:ea typeface="Roboto"/>
              <a:cs typeface="Roboto"/>
              <a:sym typeface="Roboto"/>
            </a:endParaRPr>
          </a:p>
          <a:p>
            <a:pPr marL="457200" lvl="0" indent="-317500" algn="l" rtl="0">
              <a:lnSpc>
                <a:spcPct val="115000"/>
              </a:lnSpc>
              <a:spcBef>
                <a:spcPts val="0"/>
              </a:spcBef>
              <a:spcAft>
                <a:spcPts val="0"/>
              </a:spcAft>
              <a:buClr>
                <a:srgbClr val="002060"/>
              </a:buClr>
              <a:buSzPts val="1400"/>
              <a:buFont typeface="Roboto"/>
              <a:buChar char="●"/>
            </a:pPr>
            <a:r>
              <a:rPr lang="en-US" sz="2400">
                <a:solidFill>
                  <a:srgbClr val="002060"/>
                </a:solidFill>
                <a:latin typeface="Roboto"/>
                <a:ea typeface="Roboto"/>
                <a:cs typeface="Roboto"/>
                <a:sym typeface="Roboto"/>
              </a:rPr>
              <a:t>Identify products and services the government bought and your organization may want to offer  </a:t>
            </a:r>
            <a:endParaRPr sz="2400">
              <a:solidFill>
                <a:srgbClr val="002060"/>
              </a:solidFill>
              <a:latin typeface="Roboto"/>
              <a:ea typeface="Roboto"/>
              <a:cs typeface="Roboto"/>
              <a:sym typeface="Roboto"/>
            </a:endParaRPr>
          </a:p>
        </p:txBody>
      </p:sp>
      <p:pic>
        <p:nvPicPr>
          <p:cNvPr id="233" name="Google Shape;233;p37" descr="Screenshot of SAM.gov website."/>
          <p:cNvPicPr preferRelativeResize="0"/>
          <p:nvPr/>
        </p:nvPicPr>
        <p:blipFill rotWithShape="1">
          <a:blip r:embed="rId3">
            <a:alphaModFix/>
          </a:blip>
          <a:srcRect l="7123" t="18063" r="6527" b="8086"/>
          <a:stretch/>
        </p:blipFill>
        <p:spPr>
          <a:xfrm>
            <a:off x="3371181" y="2613638"/>
            <a:ext cx="8976607" cy="42443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p:nvPr/>
        </p:nvSpPr>
        <p:spPr>
          <a:xfrm>
            <a:off x="415625" y="1475325"/>
            <a:ext cx="11177700" cy="450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000" dirty="0">
                <a:solidFill>
                  <a:srgbClr val="002060"/>
                </a:solidFill>
                <a:latin typeface="Roboto"/>
                <a:ea typeface="Roboto"/>
                <a:cs typeface="Roboto"/>
                <a:sym typeface="Roboto"/>
              </a:rPr>
              <a:t>The below GSA websites can help you conduct market analysis to ensure your organization can compete for MAS order awards:</a:t>
            </a:r>
            <a:endParaRPr sz="3000" dirty="0">
              <a:solidFill>
                <a:srgbClr val="002060"/>
              </a:solidFill>
              <a:latin typeface="Roboto"/>
              <a:ea typeface="Roboto"/>
              <a:cs typeface="Roboto"/>
              <a:sym typeface="Roboto"/>
            </a:endParaRPr>
          </a:p>
          <a:p>
            <a:pPr marL="0" marR="0" lvl="0" indent="0" algn="l" rtl="0">
              <a:lnSpc>
                <a:spcPct val="100000"/>
              </a:lnSpc>
              <a:spcBef>
                <a:spcPts val="0"/>
              </a:spcBef>
              <a:spcAft>
                <a:spcPts val="0"/>
              </a:spcAft>
              <a:buNone/>
            </a:pPr>
            <a:endParaRPr sz="3000" dirty="0">
              <a:solidFill>
                <a:srgbClr val="002060"/>
              </a:solidFill>
              <a:latin typeface="Roboto"/>
              <a:ea typeface="Roboto"/>
              <a:cs typeface="Roboto"/>
              <a:sym typeface="Roboto"/>
            </a:endParaRPr>
          </a:p>
          <a:p>
            <a:pPr marL="457200" marR="0" lvl="0" indent="-419100" algn="l" rtl="0">
              <a:lnSpc>
                <a:spcPct val="100000"/>
              </a:lnSpc>
              <a:spcBef>
                <a:spcPts val="0"/>
              </a:spcBef>
              <a:spcAft>
                <a:spcPts val="0"/>
              </a:spcAft>
              <a:buClr>
                <a:srgbClr val="002060"/>
              </a:buClr>
              <a:buSzPts val="3000"/>
              <a:buFont typeface="Roboto"/>
              <a:buChar char="●"/>
            </a:pPr>
            <a:r>
              <a:rPr lang="en-US" sz="3000" i="0" u="none" strike="noStrike" cap="none" dirty="0">
                <a:solidFill>
                  <a:srgbClr val="002060"/>
                </a:solidFill>
                <a:latin typeface="Roboto"/>
                <a:ea typeface="Roboto"/>
                <a:cs typeface="Roboto"/>
                <a:sym typeface="Roboto"/>
              </a:rPr>
              <a:t>GSA </a:t>
            </a:r>
            <a:r>
              <a:rPr lang="en-US" sz="3000" i="0" u="none" strike="noStrike" cap="none" dirty="0" err="1">
                <a:solidFill>
                  <a:srgbClr val="002060"/>
                </a:solidFill>
                <a:latin typeface="Roboto"/>
                <a:ea typeface="Roboto"/>
                <a:cs typeface="Roboto"/>
                <a:sym typeface="Roboto"/>
              </a:rPr>
              <a:t>eLibrary</a:t>
            </a:r>
            <a:r>
              <a:rPr lang="en-US" sz="3000" i="0" u="none" strike="noStrike" cap="none" dirty="0">
                <a:solidFill>
                  <a:srgbClr val="002060"/>
                </a:solidFill>
                <a:latin typeface="Roboto"/>
                <a:ea typeface="Roboto"/>
                <a:cs typeface="Roboto"/>
                <a:sym typeface="Roboto"/>
              </a:rPr>
              <a:t>: gsaelibrary.gsa.gov</a:t>
            </a:r>
            <a:endParaRPr sz="3000" i="0" u="none" strike="noStrike" cap="none" dirty="0">
              <a:solidFill>
                <a:srgbClr val="002060"/>
              </a:solidFill>
              <a:latin typeface="Roboto"/>
              <a:ea typeface="Roboto"/>
              <a:cs typeface="Roboto"/>
              <a:sym typeface="Roboto"/>
            </a:endParaRPr>
          </a:p>
          <a:p>
            <a:pPr marL="1371600" marR="0" lvl="0" indent="0" algn="l" rtl="0">
              <a:lnSpc>
                <a:spcPct val="100000"/>
              </a:lnSpc>
              <a:spcBef>
                <a:spcPts val="0"/>
              </a:spcBef>
              <a:spcAft>
                <a:spcPts val="0"/>
              </a:spcAft>
              <a:buNone/>
            </a:pPr>
            <a:endParaRPr sz="3000" dirty="0">
              <a:solidFill>
                <a:srgbClr val="002060"/>
              </a:solidFill>
              <a:latin typeface="Roboto"/>
              <a:ea typeface="Roboto"/>
              <a:cs typeface="Roboto"/>
              <a:sym typeface="Roboto"/>
            </a:endParaRPr>
          </a:p>
          <a:p>
            <a:pPr marL="457200" marR="0" lvl="0" indent="-419100" algn="l" rtl="0">
              <a:lnSpc>
                <a:spcPct val="100000"/>
              </a:lnSpc>
              <a:spcBef>
                <a:spcPts val="0"/>
              </a:spcBef>
              <a:spcAft>
                <a:spcPts val="0"/>
              </a:spcAft>
              <a:buClr>
                <a:srgbClr val="002060"/>
              </a:buClr>
              <a:buSzPts val="3000"/>
              <a:buFont typeface="Roboto"/>
              <a:buChar char="●"/>
            </a:pPr>
            <a:r>
              <a:rPr lang="en-US" sz="3000" i="0" u="none" strike="noStrike" cap="none" dirty="0">
                <a:solidFill>
                  <a:srgbClr val="002060"/>
                </a:solidFill>
                <a:latin typeface="Roboto"/>
                <a:ea typeface="Roboto"/>
                <a:cs typeface="Roboto"/>
                <a:sym typeface="Roboto"/>
              </a:rPr>
              <a:t>GSA Advantage!®: gsaadvantage.gov</a:t>
            </a:r>
            <a:endParaRPr sz="3000" i="0" u="none" strike="noStrike" cap="none" dirty="0">
              <a:solidFill>
                <a:srgbClr val="002060"/>
              </a:solidFill>
              <a:latin typeface="Roboto"/>
              <a:ea typeface="Roboto"/>
              <a:cs typeface="Roboto"/>
              <a:sym typeface="Roboto"/>
            </a:endParaRPr>
          </a:p>
          <a:p>
            <a:pPr marL="1371600" marR="0" lvl="0" indent="0" algn="l" rtl="0">
              <a:lnSpc>
                <a:spcPct val="100000"/>
              </a:lnSpc>
              <a:spcBef>
                <a:spcPts val="0"/>
              </a:spcBef>
              <a:spcAft>
                <a:spcPts val="0"/>
              </a:spcAft>
              <a:buNone/>
            </a:pPr>
            <a:endParaRPr sz="3000" dirty="0">
              <a:solidFill>
                <a:srgbClr val="002060"/>
              </a:solidFill>
              <a:latin typeface="Roboto"/>
              <a:ea typeface="Roboto"/>
              <a:cs typeface="Roboto"/>
              <a:sym typeface="Roboto"/>
            </a:endParaRPr>
          </a:p>
          <a:p>
            <a:pPr marL="457200" marR="0" lvl="0" indent="-419100" algn="l" rtl="0">
              <a:lnSpc>
                <a:spcPct val="100000"/>
              </a:lnSpc>
              <a:spcBef>
                <a:spcPts val="0"/>
              </a:spcBef>
              <a:spcAft>
                <a:spcPts val="0"/>
              </a:spcAft>
              <a:buSzPts val="3000"/>
              <a:buFont typeface="Roboto"/>
              <a:buChar char="●"/>
            </a:pPr>
            <a:r>
              <a:rPr lang="en-US" sz="3000" i="0" u="none" strike="noStrike" cap="none" dirty="0">
                <a:solidFill>
                  <a:srgbClr val="002060"/>
                </a:solidFill>
                <a:latin typeface="Roboto"/>
                <a:ea typeface="Roboto"/>
                <a:cs typeface="Roboto"/>
                <a:sym typeface="Roboto"/>
              </a:rPr>
              <a:t>GSA Schedule Sales Query Plus (SSQ+): </a:t>
            </a:r>
            <a:r>
              <a:rPr lang="en-US" sz="3000" i="0" u="none" strike="noStrike" cap="none" dirty="0">
                <a:solidFill>
                  <a:schemeClr val="hlink"/>
                </a:solidFill>
                <a:uFill>
                  <a:noFill/>
                </a:uFill>
                <a:latin typeface="Roboto"/>
                <a:ea typeface="Roboto"/>
                <a:cs typeface="Roboto"/>
                <a:sym typeface="Roboto"/>
                <a:hlinkClick r:id="rId3"/>
              </a:rPr>
              <a:t>https://d2d.gsa.gov/report/fas-schedule-sales-query-plus-ssq</a:t>
            </a:r>
            <a:endParaRPr sz="3000" i="0" u="sng" strike="noStrike" cap="none" dirty="0">
              <a:solidFill>
                <a:srgbClr val="3F3F3F"/>
              </a:solidFill>
              <a:latin typeface="Roboto"/>
              <a:ea typeface="Roboto"/>
              <a:cs typeface="Roboto"/>
              <a:sym typeface="Roboto"/>
            </a:endParaRPr>
          </a:p>
          <a:p>
            <a:pPr marL="0" marR="0" lvl="0" indent="0" algn="l" rtl="0">
              <a:lnSpc>
                <a:spcPct val="115000"/>
              </a:lnSpc>
              <a:spcBef>
                <a:spcPts val="0"/>
              </a:spcBef>
              <a:spcAft>
                <a:spcPts val="0"/>
              </a:spcAft>
              <a:buNone/>
            </a:pPr>
            <a:endParaRPr sz="3000" dirty="0">
              <a:solidFill>
                <a:srgbClr val="3F3F3F"/>
              </a:solidFill>
              <a:latin typeface="Roboto"/>
              <a:ea typeface="Roboto"/>
              <a:cs typeface="Roboto"/>
              <a:sym typeface="Roboto"/>
            </a:endParaRPr>
          </a:p>
        </p:txBody>
      </p:sp>
      <p:sp>
        <p:nvSpPr>
          <p:cNvPr id="239" name="Google Shape;239;p38"/>
          <p:cNvSpPr txBox="1">
            <a:spLocks noGrp="1"/>
          </p:cNvSpPr>
          <p:nvPr>
            <p:ph type="title"/>
          </p:nvPr>
        </p:nvSpPr>
        <p:spPr>
          <a:xfrm>
            <a:off x="415625" y="597100"/>
            <a:ext cx="8703600" cy="7635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002665"/>
              </a:buClr>
              <a:buSzPts val="2800"/>
              <a:buFont typeface="Arial"/>
              <a:buNone/>
            </a:pPr>
            <a:r>
              <a:rPr lang="en-US" sz="5300" i="0"/>
              <a:t>Am I Competitive</a:t>
            </a:r>
            <a:r>
              <a:rPr lang="en-US" sz="5300"/>
              <a:t>?</a:t>
            </a:r>
            <a:endParaRPr sz="5300"/>
          </a:p>
        </p:txBody>
      </p:sp>
      <p:sp>
        <p:nvSpPr>
          <p:cNvPr id="240" name="Google Shape;240;p38">
            <a:extLst>
              <a:ext uri="{C183D7F6-B498-43B3-948B-1728B52AA6E4}">
                <adec:decorative xmlns:adec="http://schemas.microsoft.com/office/drawing/2017/decorative" val="1"/>
              </a:ext>
            </a:extLst>
          </p:cNvPr>
          <p:cNvSpPr/>
          <p:nvPr/>
        </p:nvSpPr>
        <p:spPr>
          <a:xfrm>
            <a:off x="0" y="4508521"/>
            <a:ext cx="6463053" cy="1609116"/>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41" name="Google Shape;241;p38">
            <a:extLst>
              <a:ext uri="{C183D7F6-B498-43B3-948B-1728B52AA6E4}">
                <adec:decorative xmlns:adec="http://schemas.microsoft.com/office/drawing/2017/decorative" val="1"/>
              </a:ext>
            </a:extLst>
          </p:cNvPr>
          <p:cNvSpPr/>
          <p:nvPr/>
        </p:nvSpPr>
        <p:spPr>
          <a:xfrm>
            <a:off x="5248508" y="3554022"/>
            <a:ext cx="6938680" cy="200556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alpha val="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9" descr="Image of computer monitor."/>
          <p:cNvPicPr preferRelativeResize="0"/>
          <p:nvPr/>
        </p:nvPicPr>
        <p:blipFill rotWithShape="1">
          <a:blip r:embed="rId3">
            <a:alphaModFix/>
          </a:blip>
          <a:srcRect/>
          <a:stretch/>
        </p:blipFill>
        <p:spPr>
          <a:xfrm>
            <a:off x="377814" y="1722328"/>
            <a:ext cx="5329450" cy="4159995"/>
          </a:xfrm>
          <a:prstGeom prst="rect">
            <a:avLst/>
          </a:prstGeom>
          <a:noFill/>
          <a:ln>
            <a:noFill/>
          </a:ln>
        </p:spPr>
      </p:pic>
      <p:pic>
        <p:nvPicPr>
          <p:cNvPr id="247" name="Google Shape;247;p39" descr="Screenshot of SAM.gov website."/>
          <p:cNvPicPr preferRelativeResize="0"/>
          <p:nvPr/>
        </p:nvPicPr>
        <p:blipFill rotWithShape="1">
          <a:blip r:embed="rId4">
            <a:alphaModFix/>
          </a:blip>
          <a:srcRect l="-1157" t="-2770" r="21892" b="2769"/>
          <a:stretch/>
        </p:blipFill>
        <p:spPr>
          <a:xfrm>
            <a:off x="697948" y="1978992"/>
            <a:ext cx="4735439" cy="2747617"/>
          </a:xfrm>
          <a:prstGeom prst="rect">
            <a:avLst/>
          </a:prstGeom>
          <a:blipFill rotWithShape="1">
            <a:blip r:embed="rId5">
              <a:alphaModFix/>
            </a:blip>
            <a:stretch>
              <a:fillRect/>
            </a:stretch>
          </a:blipFill>
          <a:ln>
            <a:noFill/>
          </a:ln>
        </p:spPr>
      </p:pic>
      <p:sp>
        <p:nvSpPr>
          <p:cNvPr id="248" name="Google Shape;248;p39"/>
          <p:cNvSpPr txBox="1">
            <a:spLocks noGrp="1"/>
          </p:cNvSpPr>
          <p:nvPr>
            <p:ph type="title" idx="4294967295"/>
          </p:nvPr>
        </p:nvSpPr>
        <p:spPr>
          <a:xfrm>
            <a:off x="491063" y="344731"/>
            <a:ext cx="10972800" cy="1143300"/>
          </a:xfrm>
          <a:prstGeom prst="rect">
            <a:avLst/>
          </a:prstGeom>
          <a:noFill/>
          <a:ln>
            <a:noFill/>
            <a:prstDash/>
          </a:ln>
          <a:effectLst/>
        </p:spPr>
        <p:txBody>
          <a:bodyPr rot="0" spcFirstLastPara="1" vertOverflow="overflow" horzOverflow="overflow" vert="horz" wrap="square" lIns="121875" tIns="60925" rIns="121875" bIns="609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5900"/>
              <a:buFont typeface="Arial"/>
              <a:buNone/>
              <a:tabLst/>
              <a:defRPr/>
            </a:pPr>
            <a:r>
              <a:rPr kumimoji="0" lang="en-US" sz="5900" b="1" i="0" u="none" strike="noStrike" kern="0" cap="none" spc="0" normalizeH="0" baseline="0" noProof="0" dirty="0">
                <a:ln>
                  <a:noFill/>
                </a:ln>
                <a:solidFill>
                  <a:srgbClr val="002060"/>
                </a:solidFill>
                <a:effectLst/>
                <a:uLnTx/>
                <a:uFillTx/>
                <a:latin typeface="Roboto"/>
                <a:ea typeface="Roboto"/>
                <a:cs typeface="Roboto"/>
                <a:sym typeface="Roboto"/>
              </a:rPr>
              <a:t>GSA </a:t>
            </a:r>
            <a:r>
              <a:rPr kumimoji="0" lang="en-US" sz="5900" b="1" i="0" u="none" strike="noStrike" kern="0" cap="none" spc="0" normalizeH="0" baseline="0" noProof="0" dirty="0" err="1">
                <a:ln>
                  <a:noFill/>
                </a:ln>
                <a:solidFill>
                  <a:srgbClr val="002060"/>
                </a:solidFill>
                <a:effectLst/>
                <a:uLnTx/>
                <a:uFillTx/>
                <a:latin typeface="Roboto"/>
                <a:ea typeface="Roboto"/>
                <a:cs typeface="Roboto"/>
                <a:sym typeface="Roboto"/>
              </a:rPr>
              <a:t>eLibrary</a:t>
            </a:r>
            <a:endParaRPr kumimoji="0" lang="en-US" sz="5900" b="1" i="0" u="none" strike="noStrike" kern="0" cap="none" spc="0" normalizeH="0" baseline="0" noProof="0" dirty="0">
              <a:ln>
                <a:noFill/>
              </a:ln>
              <a:solidFill>
                <a:srgbClr val="002060"/>
              </a:solidFill>
              <a:effectLst/>
              <a:uLnTx/>
              <a:uFillTx/>
              <a:latin typeface="Roboto"/>
              <a:ea typeface="Roboto"/>
              <a:cs typeface="Roboto"/>
              <a:sym typeface="Roboto"/>
            </a:endParaRPr>
          </a:p>
        </p:txBody>
      </p:sp>
      <p:sp>
        <p:nvSpPr>
          <p:cNvPr id="249" name="Google Shape;249;p39"/>
          <p:cNvSpPr/>
          <p:nvPr/>
        </p:nvSpPr>
        <p:spPr>
          <a:xfrm>
            <a:off x="6096000" y="1916050"/>
            <a:ext cx="5693400" cy="3966300"/>
          </a:xfrm>
          <a:prstGeom prst="rect">
            <a:avLst/>
          </a:prstGeom>
          <a:noFill/>
          <a:ln>
            <a:noFill/>
          </a:ln>
        </p:spPr>
        <p:txBody>
          <a:bodyPr spcFirstLastPara="1" wrap="square" lIns="91425" tIns="45675" rIns="91425" bIns="456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dirty="0">
                <a:solidFill>
                  <a:srgbClr val="002060"/>
                </a:solidFill>
                <a:latin typeface="Roboto"/>
                <a:ea typeface="Roboto"/>
                <a:cs typeface="Roboto"/>
                <a:sym typeface="Roboto"/>
              </a:rPr>
              <a:t>Contains GSAs Schedule and the contractors under the MAS Schedule program. </a:t>
            </a:r>
            <a:endParaRPr sz="2400" dirty="0">
              <a:solidFill>
                <a:srgbClr val="00206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2400" dirty="0">
              <a:solidFill>
                <a:srgbClr val="002060"/>
              </a:solidFill>
              <a:latin typeface="Roboto"/>
              <a:ea typeface="Roboto"/>
              <a:cs typeface="Roboto"/>
              <a:sym typeface="Roboto"/>
            </a:endParaRPr>
          </a:p>
          <a:p>
            <a:pPr marL="457200" lvl="0" indent="-342900" algn="l" rtl="0">
              <a:lnSpc>
                <a:spcPct val="100000"/>
              </a:lnSpc>
              <a:spcBef>
                <a:spcPts val="0"/>
              </a:spcBef>
              <a:spcAft>
                <a:spcPts val="0"/>
              </a:spcAft>
              <a:buClr>
                <a:srgbClr val="002060"/>
              </a:buClr>
              <a:buSzPts val="1800"/>
              <a:buFont typeface="Roboto"/>
              <a:buChar char="●"/>
            </a:pPr>
            <a:r>
              <a:rPr lang="en-US" sz="2400" dirty="0">
                <a:solidFill>
                  <a:srgbClr val="002060"/>
                </a:solidFill>
                <a:latin typeface="Roboto"/>
                <a:ea typeface="Roboto"/>
                <a:cs typeface="Roboto"/>
                <a:sym typeface="Roboto"/>
              </a:rPr>
              <a:t>Review Schedule Categories and Subcategories</a:t>
            </a:r>
            <a:endParaRPr sz="2400" dirty="0">
              <a:solidFill>
                <a:srgbClr val="002060"/>
              </a:solidFill>
              <a:latin typeface="Roboto"/>
              <a:ea typeface="Roboto"/>
              <a:cs typeface="Roboto"/>
              <a:sym typeface="Roboto"/>
            </a:endParaRPr>
          </a:p>
          <a:p>
            <a:pPr marL="457200" lvl="0" indent="0" algn="l" rtl="0">
              <a:lnSpc>
                <a:spcPct val="100000"/>
              </a:lnSpc>
              <a:spcBef>
                <a:spcPts val="0"/>
              </a:spcBef>
              <a:spcAft>
                <a:spcPts val="0"/>
              </a:spcAft>
              <a:buNone/>
            </a:pPr>
            <a:endParaRPr sz="2400" dirty="0">
              <a:solidFill>
                <a:srgbClr val="002060"/>
              </a:solidFill>
              <a:latin typeface="Roboto"/>
              <a:ea typeface="Roboto"/>
              <a:cs typeface="Roboto"/>
              <a:sym typeface="Roboto"/>
            </a:endParaRPr>
          </a:p>
          <a:p>
            <a:pPr marL="457200" lvl="0" indent="-342900" algn="l" rtl="0">
              <a:lnSpc>
                <a:spcPct val="100000"/>
              </a:lnSpc>
              <a:spcBef>
                <a:spcPts val="0"/>
              </a:spcBef>
              <a:spcAft>
                <a:spcPts val="0"/>
              </a:spcAft>
              <a:buClr>
                <a:srgbClr val="002060"/>
              </a:buClr>
              <a:buSzPts val="1800"/>
              <a:buFont typeface="Roboto"/>
              <a:buChar char="●"/>
            </a:pPr>
            <a:r>
              <a:rPr lang="en-US" sz="2400" dirty="0">
                <a:solidFill>
                  <a:srgbClr val="002060"/>
                </a:solidFill>
                <a:latin typeface="Roboto"/>
                <a:ea typeface="Roboto"/>
                <a:cs typeface="Roboto"/>
                <a:sym typeface="Roboto"/>
              </a:rPr>
              <a:t>Identify your potential competitors for orders under the program</a:t>
            </a:r>
            <a:endParaRPr sz="2400" dirty="0">
              <a:solidFill>
                <a:srgbClr val="002060"/>
              </a:solidFill>
              <a:latin typeface="Roboto"/>
              <a:ea typeface="Roboto"/>
              <a:cs typeface="Roboto"/>
              <a:sym typeface="Roboto"/>
            </a:endParaRPr>
          </a:p>
          <a:p>
            <a:pPr marL="0" lvl="0" indent="0" algn="l"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1173</Words>
  <Application>Microsoft Office PowerPoint</Application>
  <PresentationFormat>Widescreen</PresentationFormat>
  <Paragraphs>180</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Roboto</vt:lpstr>
      <vt:lpstr>Calibri</vt:lpstr>
      <vt:lpstr>Open Sans</vt:lpstr>
      <vt:lpstr>Arial</vt:lpstr>
      <vt:lpstr>1_Office Theme</vt:lpstr>
      <vt:lpstr>1_Office Theme</vt:lpstr>
      <vt:lpstr>Welcome How to get on the GSA Schedule:  What you need to know! </vt:lpstr>
      <vt:lpstr>Training Overview</vt:lpstr>
      <vt:lpstr>Multiple Award Schedule (MAS) Program Overview</vt:lpstr>
      <vt:lpstr>Multiple Award Schedule (MAS)</vt:lpstr>
      <vt:lpstr>Is MAS a Good Fit?</vt:lpstr>
      <vt:lpstr>Which Category(ies) Apply to You?</vt:lpstr>
      <vt:lpstr>Is there a demand for my products and/or services?</vt:lpstr>
      <vt:lpstr>Am I Competitive?</vt:lpstr>
      <vt:lpstr>GSA eLibrary</vt:lpstr>
      <vt:lpstr>GSA Advantage!</vt:lpstr>
      <vt:lpstr>Schedules Sales Query Plus (SSQ+) https://d2d.gsa.gov/report/fas-schedule-sales-query-plus-ssq</vt:lpstr>
      <vt:lpstr>MAS Offer Process and Roadmap</vt:lpstr>
      <vt:lpstr>MAS Roadmap Process (gsa.gov/masroadmap)</vt:lpstr>
      <vt:lpstr>Download and Complete Applicable Templates gsa.gov/MASCategoryRequirements</vt:lpstr>
      <vt:lpstr>Electronic Offer Submission: eOffer eoffer.gsa.gov</vt:lpstr>
      <vt:lpstr>How does GSA evaluate a MAS offer?</vt:lpstr>
      <vt:lpstr>MAS Contract Formation</vt:lpstr>
      <vt:lpstr>Learning Resources</vt:lpstr>
      <vt:lpstr>Questions?</vt:lpstr>
      <vt:lpstr>Contact us: </vt:lpstr>
      <vt:lpstr>Small Business 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6</cp:revision>
  <dcterms:modified xsi:type="dcterms:W3CDTF">2021-09-30T16:39:03Z</dcterms:modified>
</cp:coreProperties>
</file>