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Helvetica Neue" panose="020B0604020202020204" charset="0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A6F404-EF4F-436A-9569-431C9B526272}">
  <a:tblStyle styleId="{12A6F404-EF4F-436A-9569-431C9B526272}" styleName="Table_0">
    <a:wholeTbl>
      <a:tcTxStyle b="off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C0CCE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rgbClr val="FFFFFF">
              <a:alpha val="20000"/>
            </a:srgb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FFFF">
              <a:alpha val="20000"/>
            </a:srgb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 b="off" i="off"/>
      <a:tcStyle>
        <a:tcBdr/>
      </a:tcStyle>
    </a:nwCell>
  </a:tblStyle>
  <a:tblStyle styleId="{3E422268-B42F-4E1C-A9A6-4D6AD216401D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6357" autoAdjust="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cf9dc99f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921" y="686112"/>
            <a:ext cx="6060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ccf9dc99f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2ccf9dc99fe_0_96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cf9dc99f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ccf9dc99f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2ccf9dc99fe_0_103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cf9dc99f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2ccf9dc99fe_0_11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2ccf9dc99fe_0_11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cf9dc99f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ccf9dc99fe_0_119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2ccf9dc99fe_0_119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ccf9dc99f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68338"/>
            <a:ext cx="5948363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4" name="Google Shape;234;g2ccf9dc99fe_0_127:notes"/>
          <p:cNvSpPr txBox="1">
            <a:spLocks noGrp="1"/>
          </p:cNvSpPr>
          <p:nvPr>
            <p:ph type="body" idx="1"/>
          </p:nvPr>
        </p:nvSpPr>
        <p:spPr>
          <a:xfrm>
            <a:off x="664571" y="4238899"/>
            <a:ext cx="5316600" cy="4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25" tIns="44400" rIns="88825" bIns="44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5" name="Google Shape;235;g2ccf9dc99fe_0_127:notes"/>
          <p:cNvSpPr txBox="1">
            <a:spLocks noGrp="1"/>
          </p:cNvSpPr>
          <p:nvPr>
            <p:ph type="sldNum" idx="12"/>
          </p:nvPr>
        </p:nvSpPr>
        <p:spPr>
          <a:xfrm>
            <a:off x="3764362" y="8476250"/>
            <a:ext cx="28797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25" tIns="44400" rIns="88825" bIns="44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</a:t>
            </a: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ccf9dc99f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8" name="Google Shape;258;g2ccf9dc99f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ccf9dc99fe_0_150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</a:t>
            </a: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d28f91a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8" name="Google Shape;268;g2cd28f91a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2cd28f91a1a_0_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</a:t>
            </a: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cf9dc99fe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6" name="Google Shape;276;g2ccf9dc99fe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ccf9dc99fe_0_159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Page  </a:t>
            </a: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cdd5f3ae12_0_1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cdd5f3ae1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73100"/>
            <a:ext cx="5986463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cdd5f3ae12_0_5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cdd5f3ae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73100"/>
            <a:ext cx="5986463" cy="336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cf9dc99fe_0_11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2ccf9dc99f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cf9dc99fe_0_200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2ccf9dc99f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ccf9dc99f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2ccf9dc99fe_0_204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ccf9dc99fe_0_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cf9dc99fe_0_210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2ccf9dc99f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cf9dc99fe_0_21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2ccf9dc99f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cf9dc99fe_0_227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g2ccf9dc99fe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cf9dc99fe_0_231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1" name="Google Shape;351;g2ccf9dc99f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cf9dc99f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2ccf9dc99fe_0_237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ccf9dc99fe_0_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cf9dc99f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2ccf9dc99fe_0_243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2ccf9dc99fe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cf9dc99f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2ccf9dc99fe_0_24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ccf9dc99fe_0_2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cf9dc99fe_0_255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2ccf9dc99f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cf9dc99fe_0_743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2ccf9dc99fe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cf9dc99f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g2ccf9dc99fe_0_261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87" name="Google Shape;387;g2ccf9dc99fe_0_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cf9dc99f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2ccf9dc99fe_0_267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94" name="Google Shape;394;g2ccf9dc99fe_0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cf9dc99fe_0_273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g2ccf9dc99f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cf9dc99f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921" y="686112"/>
            <a:ext cx="6060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2ccf9dc99f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ccf9dc99fe_0_279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cf9dc99fe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2ccf9dc99fe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ccf9dc99fe_0_286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ccf9dc99f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ccf9dc99fe_0_293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ccf9dc99fe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ccf9dc99f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2ccf9dc99fe_0_29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ccf9dc99fe_0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cf9dc99fe_0_308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g2ccf9dc99f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ccf9dc99fe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g2ccf9dc99fe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2ccf9dc99fe_0_312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ccf9dc99f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2ccf9dc99fe_0_318:notes"/>
          <p:cNvSpPr txBox="1">
            <a:spLocks noGrp="1"/>
          </p:cNvSpPr>
          <p:nvPr>
            <p:ph type="body" idx="1"/>
          </p:nvPr>
        </p:nvSpPr>
        <p:spPr>
          <a:xfrm>
            <a:off x="685799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cf9dc99fe_0_15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g2ccf9dc99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ccf9dc99f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2ccf9dc99f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2ccf9dc99fe_0_328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cf9dc99f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9154" y="686112"/>
            <a:ext cx="6059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ccf9dc99f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ccf9dc99fe_0_334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ccf9dc99fe_0_340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2ccf9dc99fe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ccf9dc99fe_0_344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2" name="Google Shape;482;g2ccf9dc99fe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ccf9dc99fe_0_350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489" name="Google Shape;489;g2ccf9dc99fe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cf9dc99fe_0_356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ccf9dc99fe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ccf9dc99fe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g2ccf9dc99fe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cf9dc99fe_0_20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2ccf9dc99f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cf9dc99fe_0_24:notes"/>
          <p:cNvSpPr txBox="1">
            <a:spLocks noGrp="1"/>
          </p:cNvSpPr>
          <p:nvPr>
            <p:ph type="body" idx="1"/>
          </p:nvPr>
        </p:nvSpPr>
        <p:spPr>
          <a:xfrm>
            <a:off x="669678" y="4266368"/>
            <a:ext cx="5357400" cy="4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44725" rIns="89450" bIns="44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ccf9dc99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267" y="673637"/>
            <a:ext cx="5954400" cy="336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cf9dc99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ccf9dc99fe_0_29:notes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3" name="Google Shape;133;g2ccf9dc99fe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00" rIns="91250" bIns="45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cf9dc99fe_0_3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91250" rIns="91250" bIns="91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ccf9dc99f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cf9dc99f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ccf9dc99fe_0_65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t" anchorCtr="0">
            <a:noAutofit/>
          </a:bodyPr>
          <a:lstStyle/>
          <a:p>
            <a:pPr marL="4445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ccf9dc99fe_0_6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0" tIns="45625" rIns="91250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제목 슬라이드 1">
  <p:cSld name="26_제목 슬라이드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5649686" y="0"/>
            <a:ext cx="2775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2">
  <p:cSld name="Title &amp; Content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20700" y="914400"/>
            <a:ext cx="8329500" cy="3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❑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036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▪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523875"/>
            <a:ext cx="82296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Title">
  <p:cSld name="Topic Tit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098800" y="1828800"/>
            <a:ext cx="575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-right">
  <p:cSld name="1_One Content-righ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611701" y="1038226"/>
            <a:ext cx="4010700" cy="3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Char char="•"/>
              <a:defRPr sz="2400"/>
            </a:lvl1pPr>
            <a:lvl2pPr marL="914400" lvl="1" indent="-34036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Char char="–"/>
              <a:defRPr sz="2200"/>
            </a:lvl2pPr>
            <a:lvl3pPr marL="137160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000"/>
            </a:lvl3pPr>
            <a:lvl4pPr marL="1828800" lvl="3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2 1">
  <p:cSld name="Title &amp; Content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420700" y="914401"/>
            <a:ext cx="8329500" cy="3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❑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036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▪"/>
              <a:defRPr sz="16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432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Char char="»"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40"/>
              </a:spcBef>
              <a:spcAft>
                <a:spcPts val="54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2 2">
  <p:cSld name="Title &amp; Content2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20700" y="914400"/>
            <a:ext cx="8329500" cy="37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❑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036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▪"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432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720"/>
              </a:spcBef>
              <a:spcAft>
                <a:spcPts val="72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57200" y="523875"/>
            <a:ext cx="82296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제목 슬라이드">
  <p:cSld name="18_제목 슬라이드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>
            <a:spLocks noGrp="1"/>
          </p:cNvSpPr>
          <p:nvPr>
            <p:ph type="pic" idx="2"/>
          </p:nvPr>
        </p:nvSpPr>
        <p:spPr>
          <a:xfrm>
            <a:off x="1" y="2571750"/>
            <a:ext cx="9144000" cy="2568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제목 슬라이드">
  <p:cSld name="6_제목 슬라이드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naic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elibrary.gs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hyperlink" Target="http://www.gsaelibrary.gsa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gsaelibrary.gsa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elibrary.gsa.gov/ElibMain/scheduleSummary.do?scheduleNumber=MA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ec.gsa.gov/MASTrainingHome" TargetMode="External"/><Relationship Id="rId7" Type="http://schemas.openxmlformats.org/officeDocument/2006/relationships/hyperlink" Target="http://www.gsaelibrary.gs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sam.gov/opp/c3621cd18404429498c811896a04f3d2/view" TargetMode="External"/><Relationship Id="rId5" Type="http://schemas.openxmlformats.org/officeDocument/2006/relationships/hyperlink" Target="https://go.usa.gov/x6gdT" TargetMode="External"/><Relationship Id="rId4" Type="http://schemas.openxmlformats.org/officeDocument/2006/relationships/hyperlink" Target="https://go.usa.gov/xS5G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opp/c3621cd18404429498c811896a04f3d2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masroadma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system/files?file=MV-2023-01%20with%20sup%201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-through-us/purchasing-programs/gsa-multiple-award-schedule/mas-roadmap/mas-roadmap-learn-and-understand/multiple-award-schedule-startup-springboar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-through-us/purchasing-programs/gsa-multiple-award-schedule/mas-roadmap/mas-roadmap-learn-and-understand/startup-springboard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-through-us/purchasing-programs/gsa-multiple-award-schedule/mas-roadmap/mas-roadmap-learn-and-understand/transactional-data-reportin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far/part-25#FAR_Subpart_25_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acquisition.gov/far/part-52#FAR_52_225_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content/entity-registratio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offer.gsa.gov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mascategoryrequirement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gsa.gov/mascategoryrequiremen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usa.gov/xHssj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.usa.gov/xSUaA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offer.gsa.go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o.usa.gov/xHssV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2d.gsa.gov/report/fas-schedule-sales-query-plus-ssq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2d.gsa.gov/report/fas-schedule-sales-query-plus-ssq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act.gsa.gov/groups/small-business-solutions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gsa.gov/smallbizresources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sa.gov/events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www.gsa.gov/schedule" TargetMode="External"/><Relationship Id="rId10" Type="http://schemas.openxmlformats.org/officeDocument/2006/relationships/hyperlink" Target="mailto:maspmo@gsa.gov" TargetMode="External"/><Relationship Id="rId4" Type="http://schemas.openxmlformats.org/officeDocument/2006/relationships/hyperlink" Target="http://www.gsa.gov/masroadmap" TargetMode="External"/><Relationship Id="rId9" Type="http://schemas.openxmlformats.org/officeDocument/2006/relationships/hyperlink" Target="https://www.apexaccelerators.us/#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" name="Google Shape;98;p22" descr="Small Business Work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63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2024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GSA OSDBU A.C.T.S on Maximizing Small Business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2" descr="GSA Starmark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04" name="Google Shape;204;p31"/>
          <p:cNvSpPr txBox="1"/>
          <p:nvPr/>
        </p:nvSpPr>
        <p:spPr>
          <a:xfrm>
            <a:off x="816750" y="1200156"/>
            <a:ext cx="7510500" cy="3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NAICS (pronounced NAKES) Code is a classification within the North American Industry Classification System. 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NAICS System</a:t>
            </a:r>
            <a:r>
              <a:rPr lang="en-US"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was developed for use by Federal Statistical Agencies for the collection, analysis and publication of statistical data related to the US Economy.</a:t>
            </a: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828225" y="218269"/>
            <a:ext cx="82296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solidFill>
                  <a:srgbClr val="005390"/>
                </a:solidFill>
              </a:rPr>
              <a:t>What is a NAICS Code?</a:t>
            </a:r>
            <a:endParaRPr sz="2800">
              <a:solidFill>
                <a:srgbClr val="00539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/>
          <p:nvPr/>
        </p:nvSpPr>
        <p:spPr>
          <a:xfrm>
            <a:off x="833550" y="814406"/>
            <a:ext cx="7728300" cy="3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Special Item Number, referred to as a SIN, is a number that identifies products and services that GSA Schedule contract holders offer to government buyers through a Schedule contract.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SINs align with NAICS codes (North American Industry Classification System).  </a:t>
            </a:r>
            <a:endParaRPr sz="2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7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SIN doesn’t exist for the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product or service you are buying, it isn’t purchased through the GSA Schedule contract.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4294967295"/>
          </p:nvPr>
        </p:nvSpPr>
        <p:spPr>
          <a:xfrm>
            <a:off x="1114800" y="183188"/>
            <a:ext cx="7333800" cy="63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00539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is a SIN?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539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600425" y="749356"/>
            <a:ext cx="8329500" cy="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6678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1400" b="1"/>
              <a:t>SINs are NAICS based</a:t>
            </a:r>
            <a:endParaRPr/>
          </a:p>
          <a:p>
            <a:pPr marL="106678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1400" b="1"/>
              <a:t>541614 - Process, Physical Distribution, and Logistics Consulting Services</a:t>
            </a:r>
            <a:endParaRPr/>
          </a:p>
          <a:p>
            <a:pPr marL="106678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endParaRPr sz="1400" b="1"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0" y="187800"/>
            <a:ext cx="9144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rgbClr val="2D5C97"/>
                </a:solidFill>
              </a:rPr>
              <a:t>Special Item Number (SIN) Structure – Example 1</a:t>
            </a:r>
            <a:endParaRPr sz="2700">
              <a:solidFill>
                <a:srgbClr val="2D5C97"/>
              </a:solidFill>
            </a:endParaRPr>
          </a:p>
        </p:txBody>
      </p:sp>
      <p:sp>
        <p:nvSpPr>
          <p:cNvPr id="221" name="Google Shape;221;p33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222" name="Google Shape;222;p33" descr="Example of SINs for logistics services."/>
          <p:cNvGraphicFramePr/>
          <p:nvPr/>
        </p:nvGraphicFramePr>
        <p:xfrm>
          <a:off x="742100" y="1412029"/>
          <a:ext cx="7659800" cy="3076500"/>
        </p:xfrm>
        <a:graphic>
          <a:graphicData uri="http://schemas.openxmlformats.org/drawingml/2006/table">
            <a:tbl>
              <a:tblPr firstRow="1">
                <a:gradFill>
                  <a:gsLst>
                    <a:gs pos="0">
                      <a:srgbClr val="9898FF"/>
                    </a:gs>
                    <a:gs pos="35000">
                      <a:srgbClr val="B8B8FF"/>
                    </a:gs>
                    <a:gs pos="100000">
                      <a:srgbClr val="E1E1FF"/>
                    </a:gs>
                  </a:gsLst>
                  <a:lin ang="16200038" scaled="0"/>
                </a:gradFill>
                <a:tableStyleId>{3E422268-B42F-4E1C-A9A6-4D6AD216401D}</a:tableStyleId>
              </a:tblPr>
              <a:tblGrid>
                <a:gridCol w="110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6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Logistics Services</a:t>
                      </a:r>
                      <a:endParaRPr sz="1000" b="1" u="none" strike="noStrike" cap="none"/>
                    </a:p>
                  </a:txBody>
                  <a:tcPr marL="91425" marR="91425" marT="68575" marB="6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SINs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Example Services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541614</a:t>
                      </a: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541614SVC</a:t>
                      </a: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</a:txBody>
                  <a:tcPr marL="91425" marR="91425" marT="68575" marB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i="0" u="none" strike="noStrike" cap="none"/>
                        <a:t>Deployment, Distribution and Transportation Logistics Services</a:t>
                      </a:r>
                      <a:endParaRPr sz="1100" b="1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i="0" u="none" strike="noStrike" cap="none"/>
                        <a:t>Supply and Value Chain Management</a:t>
                      </a:r>
                      <a:endParaRPr sz="1000" b="1" u="none" strike="noStrike" cap="none"/>
                    </a:p>
                  </a:txBody>
                  <a:tcPr marL="91425" marR="91425" marT="68575" marB="6857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/>
                        <a:t>Services include the following: Deployment Logistics such as contingency planning, identifying/utilizing regional or global resources, integrating public/private sector resources…</a:t>
                      </a: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i="0" u="none" strike="noStrike" cap="none"/>
                        <a:t>Includes supply and value chain management, which involves all phases of the planning, acquisition, and management of logistics systems.</a:t>
                      </a:r>
                      <a:endParaRPr sz="1000" b="1" u="none" strike="noStrike" cap="none"/>
                    </a:p>
                  </a:txBody>
                  <a:tcPr marL="91425" marR="91425" marT="68575" marB="6857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457200" y="1030487"/>
            <a:ext cx="83295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1400" b="1"/>
              <a:t>SINs will now be NAICS based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541519 - Other Computer Related Services</a:t>
            </a:r>
            <a:endParaRPr sz="270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230" name="Google Shape;230;p34" descr="Example of SINs for IT services."/>
          <p:cNvGraphicFramePr/>
          <p:nvPr/>
        </p:nvGraphicFramePr>
        <p:xfrm>
          <a:off x="457200" y="1648120"/>
          <a:ext cx="8329500" cy="2796450"/>
        </p:xfrm>
        <a:graphic>
          <a:graphicData uri="http://schemas.openxmlformats.org/drawingml/2006/table">
            <a:tbl>
              <a:tblPr firstRow="1">
                <a:noFill/>
                <a:tableStyleId>{3E422268-B42F-4E1C-A9A6-4D6AD216401D}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6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 Services</a:t>
                      </a:r>
                      <a:endParaRPr sz="1000" b="1" u="none" strike="noStrike" cap="none"/>
                    </a:p>
                  </a:txBody>
                  <a:tcPr marL="91425" marR="91425" marT="68575" marB="685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SIN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Example Services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68575" marB="6857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3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54151S</a:t>
                      </a: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ctr" rtl="0">
                        <a:lnSpc>
                          <a:spcPct val="13045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i="0" u="none" strike="noStrike" cap="none"/>
                        <a:t>Information Technology Professional Services</a:t>
                      </a:r>
                      <a:endParaRPr sz="1100" b="1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  <a:p>
                      <a:pPr marL="177800" marR="3810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000" b="1" i="0" u="none" strike="noStrike" cap="none"/>
                    </a:p>
                  </a:txBody>
                  <a:tcPr marL="91425" marR="91425" marT="68575" marB="685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/>
                        <a:t>IT Professional Services and/or labor categories for database planning and design; systems analysis, integration, and design; programming, conversion and implementation support; network services, data/records management, and testing. </a:t>
                      </a:r>
                      <a:endParaRPr sz="1100" b="1" u="none" strike="noStrike" cap="none"/>
                    </a:p>
                  </a:txBody>
                  <a:tcPr marL="91425" marR="91425" marT="68575" marB="6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0" y="264000"/>
            <a:ext cx="91440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rgbClr val="2D5C97"/>
                </a:solidFill>
              </a:rPr>
              <a:t>Special Item Number (SIN) Structure – Example 2</a:t>
            </a:r>
            <a:endParaRPr sz="2700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979650" y="4120331"/>
            <a:ext cx="718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www.gsaelibrary.gsa.gov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5"/>
          <p:cNvSpPr txBox="1"/>
          <p:nvPr/>
        </p:nvSpPr>
        <p:spPr>
          <a:xfrm>
            <a:off x="506450" y="3332306"/>
            <a:ext cx="8486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eLibrary - The official online source for complete GSA and VA Schedules information – a great market research tool.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35" descr="GSA eLibrary"/>
          <p:cNvGrpSpPr/>
          <p:nvPr/>
        </p:nvGrpSpPr>
        <p:grpSpPr>
          <a:xfrm>
            <a:off x="2897660" y="191056"/>
            <a:ext cx="3979550" cy="1196056"/>
            <a:chOff x="1137188" y="1707827"/>
            <a:chExt cx="3706172" cy="1742252"/>
          </a:xfrm>
        </p:grpSpPr>
        <p:pic>
          <p:nvPicPr>
            <p:cNvPr id="240" name="Google Shape;240;p35" descr="eBuy high resolution by Pete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37188" y="1707827"/>
              <a:ext cx="3706062" cy="1742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35"/>
            <p:cNvSpPr txBox="1"/>
            <p:nvPr/>
          </p:nvSpPr>
          <p:spPr>
            <a:xfrm>
              <a:off x="2647660" y="1855636"/>
              <a:ext cx="2195700" cy="144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lang="en-US" sz="6600" b="1" i="1" u="none" strike="noStrike" cap="none" baseline="-25000" dirty="0" err="1">
                  <a:solidFill>
                    <a:srgbClr val="8A0000"/>
                  </a:solidFill>
                  <a:latin typeface="Calibri"/>
                  <a:ea typeface="Calibri"/>
                  <a:cs typeface="Calibri"/>
                  <a:sym typeface="Calibri"/>
                </a:rPr>
                <a:t>eLibrary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endParaRPr sz="6600" b="1" i="1" u="none" strike="noStrike" cap="none" baseline="-25000" dirty="0">
                <a:solidFill>
                  <a:srgbClr val="8A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35" descr="Category, Subcategory, SIN"/>
          <p:cNvGrpSpPr/>
          <p:nvPr/>
        </p:nvGrpSpPr>
        <p:grpSpPr>
          <a:xfrm>
            <a:off x="1703575" y="1802093"/>
            <a:ext cx="6092461" cy="555774"/>
            <a:chOff x="1785" y="136326"/>
            <a:chExt cx="6092461" cy="870300"/>
          </a:xfrm>
        </p:grpSpPr>
        <p:sp>
          <p:nvSpPr>
            <p:cNvPr id="243" name="Google Shape;243;p35"/>
            <p:cNvSpPr/>
            <p:nvPr/>
          </p:nvSpPr>
          <p:spPr>
            <a:xfrm>
              <a:off x="1785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5" descr="Category, Subcategory, SIN"/>
            <p:cNvSpPr txBox="1"/>
            <p:nvPr/>
          </p:nvSpPr>
          <p:spPr>
            <a:xfrm>
              <a:off x="436958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Category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1960066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5"/>
            <p:cNvSpPr txBox="1"/>
            <p:nvPr/>
          </p:nvSpPr>
          <p:spPr>
            <a:xfrm>
              <a:off x="2395239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Subcategory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3918346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5"/>
            <p:cNvSpPr txBox="1"/>
            <p:nvPr/>
          </p:nvSpPr>
          <p:spPr>
            <a:xfrm>
              <a:off x="4353519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000" tIns="24000" rIns="24000" bIns="2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SIN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35" descr="Contractor Details, Size Status, Contract Clauses"/>
          <p:cNvGrpSpPr/>
          <p:nvPr/>
        </p:nvGrpSpPr>
        <p:grpSpPr>
          <a:xfrm>
            <a:off x="1724637" y="2583465"/>
            <a:ext cx="6092461" cy="524704"/>
            <a:chOff x="1785" y="136326"/>
            <a:chExt cx="6092461" cy="870300"/>
          </a:xfrm>
        </p:grpSpPr>
        <p:sp>
          <p:nvSpPr>
            <p:cNvPr id="250" name="Google Shape;250;p35" descr="Arrows with the words Contractor Details, Size Status, Contract Clauses"/>
            <p:cNvSpPr/>
            <p:nvPr/>
          </p:nvSpPr>
          <p:spPr>
            <a:xfrm>
              <a:off x="1785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5"/>
            <p:cNvSpPr txBox="1"/>
            <p:nvPr/>
          </p:nvSpPr>
          <p:spPr>
            <a:xfrm>
              <a:off x="436958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28000" rIns="28000" bIns="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Contractor Details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1960066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5"/>
            <p:cNvSpPr txBox="1"/>
            <p:nvPr/>
          </p:nvSpPr>
          <p:spPr>
            <a:xfrm>
              <a:off x="2395239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28000" rIns="28000" bIns="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Size Status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3918346" y="136326"/>
              <a:ext cx="2175900" cy="8703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5"/>
            <p:cNvSpPr txBox="1"/>
            <p:nvPr/>
          </p:nvSpPr>
          <p:spPr>
            <a:xfrm>
              <a:off x="4353519" y="136326"/>
              <a:ext cx="1305600" cy="8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28000" rIns="28000" bIns="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Contract Clauses</a:t>
              </a:r>
              <a:endPara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6" descr="GSA eLibrary web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03575"/>
            <a:ext cx="9144003" cy="34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0" y="1250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</a:rPr>
              <a:t>GSA eLibrary</a:t>
            </a:r>
            <a:endParaRPr sz="3200" b="1" i="0" u="none" strike="noStrike" cap="none">
              <a:solidFill>
                <a:srgbClr val="2D5C97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www.gsaelibrary.gsa.gov</a:t>
            </a:r>
            <a:r>
              <a:rPr lang="en-US" sz="21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4" name="Google Shape;26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5000" y="1506181"/>
            <a:ext cx="3629025" cy="255746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 descr="Red arrow"/>
          <p:cNvSpPr/>
          <p:nvPr/>
        </p:nvSpPr>
        <p:spPr>
          <a:xfrm rot="5697135">
            <a:off x="6583428" y="1556717"/>
            <a:ext cx="340571" cy="1865700"/>
          </a:xfrm>
          <a:prstGeom prst="upDownArrow">
            <a:avLst>
              <a:gd name="adj1" fmla="val 34362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72" name="Google Shape;272;p37" descr="GSA eLibrary webpage for Facilities Maintenance and Repai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0663"/>
            <a:ext cx="9144003" cy="34358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0" y="1250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</a:rPr>
              <a:t>GSA eLibrary</a:t>
            </a:r>
            <a:endParaRPr sz="3200" b="1" i="0" u="none" strike="noStrike" cap="none">
              <a:solidFill>
                <a:srgbClr val="2D5C97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www.gsaelibrary.gsa.gov</a:t>
            </a:r>
            <a:r>
              <a:rPr lang="en-US" sz="21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1365450" y="196406"/>
            <a:ext cx="5035200" cy="230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https://www.gsaelibrary.gsa.gov/ElibMain/scheduleSummary.do?scheduleNumber=MAS</a:t>
            </a:r>
            <a:r>
              <a:rPr lang="en-US" sz="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1" name="Google Shape;281;p38" descr="GSA Schedules eLibrary webpage identifying with arrows Schedule Designation, Category, Link to Solicitation, Subcategory, Category List, and NAICS Based SINS"/>
          <p:cNvGrpSpPr/>
          <p:nvPr/>
        </p:nvGrpSpPr>
        <p:grpSpPr>
          <a:xfrm>
            <a:off x="578900" y="593150"/>
            <a:ext cx="7986175" cy="3635174"/>
            <a:chOff x="578900" y="593150"/>
            <a:chExt cx="7986175" cy="3635174"/>
          </a:xfrm>
        </p:grpSpPr>
        <p:pic>
          <p:nvPicPr>
            <p:cNvPr id="282" name="Google Shape;282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8900" y="593150"/>
              <a:ext cx="7986175" cy="3635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38"/>
            <p:cNvSpPr/>
            <p:nvPr/>
          </p:nvSpPr>
          <p:spPr>
            <a:xfrm>
              <a:off x="3032405" y="1109555"/>
              <a:ext cx="1701300" cy="272700"/>
            </a:xfrm>
            <a:prstGeom prst="leftArrow">
              <a:avLst>
                <a:gd name="adj1" fmla="val 50000"/>
                <a:gd name="adj2" fmla="val 8809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Link to Solicitation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1265395" y="1996587"/>
              <a:ext cx="1703400" cy="272700"/>
            </a:xfrm>
            <a:prstGeom prst="leftArrow">
              <a:avLst>
                <a:gd name="adj1" fmla="val 50000"/>
                <a:gd name="adj2" fmla="val 82656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NAICS Based SINs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38"/>
            <p:cNvCxnSpPr/>
            <p:nvPr/>
          </p:nvCxnSpPr>
          <p:spPr>
            <a:xfrm>
              <a:off x="931245" y="1953519"/>
              <a:ext cx="9849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38"/>
            <p:cNvSpPr/>
            <p:nvPr/>
          </p:nvSpPr>
          <p:spPr>
            <a:xfrm>
              <a:off x="850674" y="1420959"/>
              <a:ext cx="896700" cy="195300"/>
            </a:xfrm>
            <a:prstGeom prst="wedgeRectCallout">
              <a:avLst>
                <a:gd name="adj1" fmla="val -38123"/>
                <a:gd name="adj2" fmla="val 170603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Category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(12 Total)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2651409" y="1716062"/>
              <a:ext cx="1002300" cy="237300"/>
            </a:xfrm>
            <a:prstGeom prst="wedgeRectCallout">
              <a:avLst>
                <a:gd name="adj1" fmla="val -118756"/>
                <a:gd name="adj2" fmla="val 37722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Subcategory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(82 Total)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1545964" y="962013"/>
              <a:ext cx="1002300" cy="237300"/>
            </a:xfrm>
            <a:prstGeom prst="wedgeRectCallout">
              <a:avLst>
                <a:gd name="adj1" fmla="val -119395"/>
                <a:gd name="adj2" fmla="val 87319"/>
              </a:avLst>
            </a:prstGeom>
            <a:solidFill>
              <a:schemeClr val="accent2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Schedule Designation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791525" y="1382259"/>
              <a:ext cx="1701300" cy="272700"/>
            </a:xfrm>
            <a:prstGeom prst="leftArrow">
              <a:avLst>
                <a:gd name="adj1" fmla="val 50000"/>
                <a:gd name="adj2" fmla="val 8809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Category List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9" descr="GSA eLibrary web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50" y="760700"/>
            <a:ext cx="8167301" cy="37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/>
          <p:nvPr/>
        </p:nvSpPr>
        <p:spPr>
          <a:xfrm>
            <a:off x="1669987" y="1277453"/>
            <a:ext cx="1067700" cy="195300"/>
          </a:xfrm>
          <a:prstGeom prst="wedgeRectCallout">
            <a:avLst>
              <a:gd name="adj1" fmla="val -120098"/>
              <a:gd name="adj2" fmla="val 171526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Category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9"/>
          <p:cNvSpPr/>
          <p:nvPr/>
        </p:nvSpPr>
        <p:spPr>
          <a:xfrm>
            <a:off x="4671519" y="1510936"/>
            <a:ext cx="1193400" cy="237300"/>
          </a:xfrm>
          <a:prstGeom prst="wedgeRectCallout">
            <a:avLst>
              <a:gd name="adj1" fmla="val -119395"/>
              <a:gd name="adj2" fmla="val 87319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Subcategory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020" y="1884829"/>
            <a:ext cx="8004900" cy="8214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0" y="161650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Contractor Listing by SIN</a:t>
            </a:r>
            <a:endParaRPr sz="3200" b="0" i="0" u="none" strike="noStrike" cap="none" dirty="0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1835581" y="2224349"/>
            <a:ext cx="1193400" cy="237300"/>
          </a:xfrm>
          <a:prstGeom prst="wedgeRectCallout">
            <a:avLst>
              <a:gd name="adj1" fmla="val -123876"/>
              <a:gd name="adj2" fmla="val -111301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9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0" descr="GSA eLibrary contractor detail web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866688"/>
            <a:ext cx="8784824" cy="341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 txBox="1">
            <a:spLocks noGrp="1"/>
          </p:cNvSpPr>
          <p:nvPr>
            <p:ph type="title"/>
          </p:nvPr>
        </p:nvSpPr>
        <p:spPr>
          <a:xfrm>
            <a:off x="77" y="273850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Contractor Detail Page</a:t>
            </a:r>
            <a:endParaRPr sz="3200" b="0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/>
          <p:nvPr/>
        </p:nvSpPr>
        <p:spPr>
          <a:xfrm>
            <a:off x="561543" y="3048647"/>
            <a:ext cx="1531800" cy="333900"/>
          </a:xfrm>
          <a:prstGeom prst="wedgeRectCallout">
            <a:avLst>
              <a:gd name="adj1" fmla="val -46047"/>
              <a:gd name="adj2" fmla="val -146576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Contract Vehicle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0"/>
          <p:cNvSpPr/>
          <p:nvPr/>
        </p:nvSpPr>
        <p:spPr>
          <a:xfrm>
            <a:off x="6793069" y="3569505"/>
            <a:ext cx="1712100" cy="405300"/>
          </a:xfrm>
          <a:prstGeom prst="wedgeRectCallout">
            <a:avLst>
              <a:gd name="adj1" fmla="val 65947"/>
              <a:gd name="adj2" fmla="val -129503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SINs Awarded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0"/>
          <p:cNvSpPr/>
          <p:nvPr/>
        </p:nvSpPr>
        <p:spPr>
          <a:xfrm>
            <a:off x="3298065" y="1256036"/>
            <a:ext cx="1531800" cy="333900"/>
          </a:xfrm>
          <a:prstGeom prst="wedgeRectCallout">
            <a:avLst>
              <a:gd name="adj1" fmla="val -67845"/>
              <a:gd name="adj2" fmla="val 33007"/>
            </a:avLst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 Contract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0" descr="Red circle."/>
          <p:cNvSpPr/>
          <p:nvPr/>
        </p:nvSpPr>
        <p:spPr>
          <a:xfrm>
            <a:off x="7068230" y="2417129"/>
            <a:ext cx="1437000" cy="3093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0" descr="Red circle."/>
          <p:cNvSpPr/>
          <p:nvPr/>
        </p:nvSpPr>
        <p:spPr>
          <a:xfrm>
            <a:off x="5001651" y="2392635"/>
            <a:ext cx="1531800" cy="3339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0"/>
          <p:cNvSpPr txBox="1">
            <a:spLocks noGrp="1"/>
          </p:cNvSpPr>
          <p:nvPr>
            <p:ph type="sldNum" idx="12"/>
          </p:nvPr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 descr="Headshot of Michelle Chandl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52" y="1886550"/>
            <a:ext cx="2160225" cy="19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/>
        </p:nvSpPr>
        <p:spPr>
          <a:xfrm>
            <a:off x="3118225" y="2283300"/>
            <a:ext cx="5991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864B2"/>
                </a:solidFill>
              </a:rPr>
              <a:t>Michelle Chandler, MA, PMP, GW</a:t>
            </a:r>
            <a:endParaRPr sz="2800" b="1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Procurement Analyst</a:t>
            </a:r>
            <a:endParaRPr sz="2400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Innovation Division</a:t>
            </a:r>
            <a:endParaRPr sz="2100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Information Technology Category (ITC)</a:t>
            </a:r>
            <a:endParaRPr sz="2100">
              <a:solidFill>
                <a:srgbClr val="3864B2"/>
              </a:solidFill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19425" y="170744"/>
            <a:ext cx="8990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61550" rIns="123150" bIns="61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200" i="0" u="none" strike="noStrike" cap="none">
                <a:solidFill>
                  <a:srgbClr val="005390"/>
                </a:solidFill>
              </a:rPr>
              <a:t>The GSA Schedules Program:  </a:t>
            </a:r>
            <a:endParaRPr sz="1300" i="0" u="none" strike="noStrike" cap="none">
              <a:solidFill>
                <a:srgbClr val="00539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200" i="0" u="none" strike="noStrike" cap="none">
                <a:solidFill>
                  <a:srgbClr val="005390"/>
                </a:solidFill>
              </a:rPr>
              <a:t>What You Need to Know! </a:t>
            </a:r>
            <a:endParaRPr sz="800" i="0" u="none" strike="noStrike" cap="none">
              <a:solidFill>
                <a:srgbClr val="00539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>
            <a:spLocks noGrp="1"/>
          </p:cNvSpPr>
          <p:nvPr>
            <p:ph type="title"/>
          </p:nvPr>
        </p:nvSpPr>
        <p:spPr>
          <a:xfrm>
            <a:off x="457200" y="2265301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The Solicitation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/>
          <p:nvPr/>
        </p:nvSpPr>
        <p:spPr>
          <a:xfrm>
            <a:off x="651300" y="1260394"/>
            <a:ext cx="7841400" cy="3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“Pathway to Success”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“Readiness Assessment”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training located at </a:t>
            </a:r>
            <a:r>
              <a:rPr lang="en-US" sz="1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https://go.usa.gov/xS5G7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the solicitation: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Download, read, and understand the solicitation and applicable category attachment(s) located at</a:t>
            </a:r>
            <a:r>
              <a:rPr lang="en-US" sz="1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this link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qualify for a GSA MAS contract, your company must have products or services that fit under a GSA Schedule category, i.e., Special Item Number (SIN).  For more information on SINs, visit GSA eLibrary at</a:t>
            </a:r>
            <a:r>
              <a:rPr lang="en-US" sz="1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www.gsaelibrary.gsa.gov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457200" y="263152"/>
            <a:ext cx="82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Training and Solicitation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/>
          <p:nvPr/>
        </p:nvSpPr>
        <p:spPr>
          <a:xfrm>
            <a:off x="0" y="487286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696175" y="0"/>
            <a:ext cx="775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200" b="1" u="sng">
                <a:solidFill>
                  <a:srgbClr val="2D5C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SAM.gov - Multiple Award Schedule</a:t>
            </a: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>
              <a:solidFill>
                <a:srgbClr val="2D5C97"/>
              </a:solidFill>
            </a:endParaRPr>
          </a:p>
        </p:txBody>
      </p:sp>
      <p:pic>
        <p:nvPicPr>
          <p:cNvPr id="331" name="Google Shape;331;p43" descr="SAM.gov Multiple Award Schedule webp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0776" y="677100"/>
            <a:ext cx="5742437" cy="44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 descr="Blue paragraph bracket."/>
          <p:cNvSpPr/>
          <p:nvPr/>
        </p:nvSpPr>
        <p:spPr>
          <a:xfrm>
            <a:off x="4270863" y="1312619"/>
            <a:ext cx="585000" cy="3378300"/>
          </a:xfrm>
          <a:prstGeom prst="leftBrace">
            <a:avLst>
              <a:gd name="adj1" fmla="val 28312"/>
              <a:gd name="adj2" fmla="val 49495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2444288" y="2864004"/>
            <a:ext cx="1695600" cy="2538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Category Attachments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4"/>
          <p:cNvSpPr/>
          <p:nvPr/>
        </p:nvSpPr>
        <p:spPr>
          <a:xfrm>
            <a:off x="3148374" y="735621"/>
            <a:ext cx="1467000" cy="176100"/>
          </a:xfrm>
          <a:prstGeom prst="homePlate">
            <a:avLst>
              <a:gd name="adj" fmla="val 50000"/>
            </a:avLst>
          </a:prstGeom>
          <a:solidFill>
            <a:srgbClr val="0000FF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Available Offerings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Excel Sheet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4"/>
          <p:cNvSpPr/>
          <p:nvPr/>
        </p:nvSpPr>
        <p:spPr>
          <a:xfrm>
            <a:off x="3148374" y="1005795"/>
            <a:ext cx="1467000" cy="176100"/>
          </a:xfrm>
          <a:prstGeom prst="homePlate">
            <a:avLst>
              <a:gd name="adj" fmla="val 50000"/>
            </a:avLst>
          </a:prstGeom>
          <a:solidFill>
            <a:srgbClr val="0000FF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Regulations by Ref.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PDF File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4"/>
          <p:cNvSpPr txBox="1"/>
          <p:nvPr/>
        </p:nvSpPr>
        <p:spPr>
          <a:xfrm>
            <a:off x="-12" y="486960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5363" y="114250"/>
            <a:ext cx="2653919" cy="491490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4"/>
          <p:cNvSpPr>
            <a:spLocks noGrp="1"/>
          </p:cNvSpPr>
          <p:nvPr>
            <p:ph type="title"/>
          </p:nvPr>
        </p:nvSpPr>
        <p:spPr>
          <a:xfrm>
            <a:off x="3148374" y="4736614"/>
            <a:ext cx="1467000" cy="176100"/>
          </a:xfrm>
          <a:prstGeom prst="homePlate">
            <a:avLst>
              <a:gd name="adj" fmla="val 50000"/>
            </a:avLst>
          </a:prstGeom>
          <a:solidFill>
            <a:srgbClr val="0000FF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Base Solicitation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4"/>
          <p:cNvSpPr/>
          <p:nvPr/>
        </p:nvSpPr>
        <p:spPr>
          <a:xfrm>
            <a:off x="3148374" y="421296"/>
            <a:ext cx="1467000" cy="176100"/>
          </a:xfrm>
          <a:prstGeom prst="homePlate">
            <a:avLst>
              <a:gd name="adj" fmla="val 50000"/>
            </a:avLst>
          </a:prstGeom>
          <a:solidFill>
            <a:srgbClr val="0000FF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Significant Changes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5"/>
          <p:cNvSpPr txBox="1">
            <a:spLocks noGrp="1"/>
          </p:cNvSpPr>
          <p:nvPr>
            <p:ph type="title"/>
          </p:nvPr>
        </p:nvSpPr>
        <p:spPr>
          <a:xfrm>
            <a:off x="457200" y="2265301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The Roadmap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/>
          <p:nvPr/>
        </p:nvSpPr>
        <p:spPr>
          <a:xfrm>
            <a:off x="346200" y="1328119"/>
            <a:ext cx="84516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MAS Roadmap?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information on the contract award process to make it easier to do business with the government.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this helpful?</a:t>
            </a: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down the offer process into easy to follow step-by-step instructions. 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6"/>
          <p:cNvSpPr txBox="1"/>
          <p:nvPr/>
        </p:nvSpPr>
        <p:spPr>
          <a:xfrm>
            <a:off x="104850" y="4026299"/>
            <a:ext cx="893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5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www.gsa.gov/masroadmap</a:t>
            </a:r>
            <a:endParaRPr sz="25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9"/>
              <a:buFont typeface="Arial"/>
              <a:buNone/>
            </a:pPr>
            <a:endParaRPr sz="25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46"/>
          <p:cNvSpPr txBox="1">
            <a:spLocks noGrp="1"/>
          </p:cNvSpPr>
          <p:nvPr>
            <p:ph type="title"/>
          </p:nvPr>
        </p:nvSpPr>
        <p:spPr>
          <a:xfrm>
            <a:off x="457200" y="296231"/>
            <a:ext cx="82296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solidFill>
                  <a:srgbClr val="2D5C97"/>
                </a:solidFill>
              </a:rPr>
              <a:t>MAS Roadmap</a:t>
            </a:r>
            <a:endParaRPr sz="2800" b="1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/>
          <p:nvPr/>
        </p:nvSpPr>
        <p:spPr>
          <a:xfrm>
            <a:off x="650199" y="891188"/>
            <a:ext cx="7710900" cy="4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market research show that Federal, state and local governments are buying the types of products and services that your company offers? 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you been in business for at least two years and have two years of financial statements to support this?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evidence of successful past performance?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comply with the MAS contract terms and conditions?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your items Trade Agreement Act (TAA) compliant?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have the resources to market your commercial products and services after the award of the contract?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7"/>
          <p:cNvSpPr txBox="1">
            <a:spLocks noGrp="1"/>
          </p:cNvSpPr>
          <p:nvPr>
            <p:ph type="title"/>
          </p:nvPr>
        </p:nvSpPr>
        <p:spPr>
          <a:xfrm>
            <a:off x="457200" y="281096"/>
            <a:ext cx="82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Questions to Consider Up Front</a:t>
            </a:r>
            <a:endParaRPr sz="28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/>
        </p:nvSpPr>
        <p:spPr>
          <a:xfrm>
            <a:off x="411139" y="1290370"/>
            <a:ext cx="83217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Minimum Sales Requirements:  </a:t>
            </a:r>
            <a:r>
              <a:rPr lang="en-US" sz="15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Acquisition Letter MV-2023-01,Supplement 1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</a:rPr>
              <a:t>This supplement amends FAS FSS clause I-FSS-639, Contract Sales Criteria by:</a:t>
            </a:r>
            <a:endParaRPr sz="1600" b="1" i="0" u="none" strike="noStrike" cap="none">
              <a:solidFill>
                <a:srgbClr val="000000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Changing the time period for consideration of sales FROM: 24 months and 12 months respectively TO: a standardized 60 months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Adjusting the dollar thresholds FROM: $25,000 within the first 24 months following contract award, and $25,000 in sales each 12-month period thereafter TO: a single $100,000 threshold for the first 60 months of the contract, and a $125,000 threshold for each 60 month option period thereafter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the consideration of sales a part of a FSS contracting officer’s determination to exercise (or not) an option to extend the term of the contract.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8"/>
          <p:cNvSpPr txBox="1">
            <a:spLocks noGrp="1"/>
          </p:cNvSpPr>
          <p:nvPr>
            <p:ph type="title"/>
          </p:nvPr>
        </p:nvSpPr>
        <p:spPr>
          <a:xfrm>
            <a:off x="0" y="290050"/>
            <a:ext cx="9144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Items to Consider 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Before Submitting an Offer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454614" y="1510695"/>
            <a:ext cx="8321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 Time: 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may take up to 1 year to get a MAS contract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that the firm meets all evaluation criteria and has a successful negotiation.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372275" y="290050"/>
            <a:ext cx="8486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Items to Consider 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Before Submitting an Offer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 descr="prerequisites"/>
          <p:cNvSpPr/>
          <p:nvPr/>
        </p:nvSpPr>
        <p:spPr>
          <a:xfrm>
            <a:off x="-94025" y="939169"/>
            <a:ext cx="9144000" cy="3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33325" y="939169"/>
            <a:ext cx="88893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in business for two years and you must provide two years of financial statements</a:t>
            </a:r>
            <a:endParaRPr sz="1600">
              <a:solidFill>
                <a:schemeClr val="dk1"/>
              </a:solidFill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Unless you are proposing under the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Startup Springboard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demonstrate acceptable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experience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Performance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 Control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 Project Experience, as required by SIN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 or services must be commercially available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 or services must be compliant with the Trade Agreements Act (TAA)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pricing is determined fair and reasonable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0"/>
          <p:cNvSpPr txBox="1">
            <a:spLocks noGrp="1"/>
          </p:cNvSpPr>
          <p:nvPr>
            <p:ph type="title"/>
          </p:nvPr>
        </p:nvSpPr>
        <p:spPr>
          <a:xfrm>
            <a:off x="457200" y="286365"/>
            <a:ext cx="82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Evaluation Criteria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457200" y="2115902"/>
            <a:ext cx="82296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Understanding the GSA 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Multiple Award Schedule (MAS) Program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/>
          <p:nvPr/>
        </p:nvSpPr>
        <p:spPr>
          <a:xfrm>
            <a:off x="517300" y="888488"/>
            <a:ext cx="8229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lieu of the two-year corporate experience requirement, you may: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professional experience of executives and key personnel as a substitute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project experience of key personnel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financial documentation that demonstrates the company’s financial responsibility in lieu of submitting two years of financial statements.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 visit: 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Startup Springboard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1"/>
          <p:cNvSpPr txBox="1">
            <a:spLocks noGrp="1"/>
          </p:cNvSpPr>
          <p:nvPr>
            <p:ph type="title"/>
          </p:nvPr>
        </p:nvSpPr>
        <p:spPr>
          <a:xfrm>
            <a:off x="885675" y="290081"/>
            <a:ext cx="7801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Startup Springboard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"/>
          <p:cNvSpPr/>
          <p:nvPr/>
        </p:nvSpPr>
        <p:spPr>
          <a:xfrm>
            <a:off x="509700" y="1063238"/>
            <a:ext cx="8229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TDR was implemented as a pilot under specific SINs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Participation in TDR is voluntary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Commercial Sales Practices disclosures, identifying discounts, terms, and conditions offered to your most favored customer (MFC) are not required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monthly reporting of line-item sales data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 to monitor and report price reduction violations through the Price Reductions clause is removed.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more information visit: 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Transactional Data Reporting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2"/>
          <p:cNvSpPr txBox="1">
            <a:spLocks noGrp="1"/>
          </p:cNvSpPr>
          <p:nvPr>
            <p:ph type="title"/>
          </p:nvPr>
        </p:nvSpPr>
        <p:spPr>
          <a:xfrm>
            <a:off x="885675" y="290081"/>
            <a:ext cx="7801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Transactional Data Reporting (TDR)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" descr="prerequisites"/>
          <p:cNvSpPr/>
          <p:nvPr/>
        </p:nvSpPr>
        <p:spPr>
          <a:xfrm>
            <a:off x="0" y="790220"/>
            <a:ext cx="9144000" cy="28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3"/>
          <p:cNvSpPr txBox="1"/>
          <p:nvPr/>
        </p:nvSpPr>
        <p:spPr>
          <a:xfrm>
            <a:off x="127350" y="928538"/>
            <a:ext cx="88893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TAA, described in </a:t>
            </a: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FAR Subpart 25.4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applies to all Schedule contracts and orders. The TAA, which provides a waiver to the Buy American Act, states that only U.S.-made or designated-country end products may be offered or sold under Schedule contracts.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services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country of origin is determined by the country in which firm providing the services is established.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refer to the </a:t>
            </a:r>
            <a:r>
              <a:rPr lang="en-US" sz="15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TAA clause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your contract for complete details, including relevant definitions and the list of designated countries.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 that it is the responsibility of each Schedule contractor to ensure that product information is accurately incorporated into the contract and displayed on GSA Advantage!® throughout the life of the contract.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about the TAA, refer to </a:t>
            </a:r>
            <a:r>
              <a:rPr lang="en-US" sz="15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FAR clause 52.225-5, </a:t>
            </a:r>
            <a:r>
              <a:rPr lang="en-US" sz="1500" b="0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Trade Agreements</a:t>
            </a: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3"/>
          <p:cNvSpPr txBox="1">
            <a:spLocks noGrp="1"/>
          </p:cNvSpPr>
          <p:nvPr>
            <p:ph type="title"/>
          </p:nvPr>
        </p:nvSpPr>
        <p:spPr>
          <a:xfrm>
            <a:off x="421800" y="250525"/>
            <a:ext cx="8300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Trade Agreements Act (TAA) Compliance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4"/>
          <p:cNvSpPr txBox="1"/>
          <p:nvPr/>
        </p:nvSpPr>
        <p:spPr>
          <a:xfrm>
            <a:off x="457200" y="1243819"/>
            <a:ext cx="82296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to do business with the federal government: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must register for a Unique Entity Identifier (UEI)  at the System for Award Management (SAM)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https://sam.gov/content/entity-registration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must be renewed annually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 is 100% Free!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4"/>
          <p:cNvSpPr txBox="1">
            <a:spLocks noGrp="1"/>
          </p:cNvSpPr>
          <p:nvPr>
            <p:ph type="title"/>
          </p:nvPr>
        </p:nvSpPr>
        <p:spPr>
          <a:xfrm>
            <a:off x="1017325" y="278269"/>
            <a:ext cx="76695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2D5C97"/>
                </a:solidFill>
              </a:rPr>
              <a:t>SAM Registration and Certification</a:t>
            </a:r>
            <a:endParaRPr sz="3200" b="1">
              <a:solidFill>
                <a:srgbClr val="2D5C97"/>
              </a:solidFill>
            </a:endParaRPr>
          </a:p>
        </p:txBody>
      </p:sp>
      <p:pic>
        <p:nvPicPr>
          <p:cNvPr id="412" name="Google Shape;412;p54" descr="SAM.go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7325" y="3860413"/>
            <a:ext cx="2143125" cy="435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5"/>
          <p:cNvSpPr txBox="1">
            <a:spLocks noGrp="1"/>
          </p:cNvSpPr>
          <p:nvPr>
            <p:ph type="title"/>
          </p:nvPr>
        </p:nvSpPr>
        <p:spPr>
          <a:xfrm>
            <a:off x="457200" y="260325"/>
            <a:ext cx="8229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>
                <a:solidFill>
                  <a:srgbClr val="2D5C97"/>
                </a:solidFill>
              </a:rPr>
              <a:t>Registration and Certification</a:t>
            </a:r>
            <a:endParaRPr sz="3200" b="1" dirty="0">
              <a:solidFill>
                <a:srgbClr val="2D5C97"/>
              </a:solidFill>
            </a:endParaRPr>
          </a:p>
        </p:txBody>
      </p:sp>
      <p:pic>
        <p:nvPicPr>
          <p:cNvPr id="419" name="Google Shape;419;p55" descr="SAM.gov home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000" y="1000177"/>
            <a:ext cx="6439357" cy="385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6"/>
          <p:cNvSpPr/>
          <p:nvPr/>
        </p:nvSpPr>
        <p:spPr>
          <a:xfrm>
            <a:off x="457200" y="1194225"/>
            <a:ext cx="8229600" cy="28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contractors must register for the FAS ID multi-factor authentication to access the eOffer and eMod systems.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ensure that you are listed in SAM as one of the following points of contact: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Business POC / Alternate POC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Electronic Business POC / Alternate POC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 Performance POC / Alternate POC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6"/>
          <p:cNvSpPr txBox="1">
            <a:spLocks noGrp="1"/>
          </p:cNvSpPr>
          <p:nvPr>
            <p:ph type="title"/>
          </p:nvPr>
        </p:nvSpPr>
        <p:spPr>
          <a:xfrm>
            <a:off x="457200" y="272115"/>
            <a:ext cx="82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FAS ID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>
            <a:spLocks noGrp="1"/>
          </p:cNvSpPr>
          <p:nvPr>
            <p:ph type="title"/>
          </p:nvPr>
        </p:nvSpPr>
        <p:spPr>
          <a:xfrm>
            <a:off x="457200" y="215434"/>
            <a:ext cx="82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FAS ID 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https://eoffer.gsa.gov/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068071"/>
            <a:ext cx="6629402" cy="141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7" descr="Create FAS I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750" y="2553533"/>
            <a:ext cx="1674381" cy="2319555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57" descr="Box around Account Registration"/>
          <p:cNvSpPr/>
          <p:nvPr/>
        </p:nvSpPr>
        <p:spPr>
          <a:xfrm>
            <a:off x="355500" y="1097119"/>
            <a:ext cx="2078700" cy="1032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36175" y="1646550"/>
            <a:ext cx="1776900" cy="1319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8"/>
          <p:cNvSpPr txBox="1">
            <a:spLocks noGrp="1"/>
          </p:cNvSpPr>
          <p:nvPr>
            <p:ph type="title"/>
          </p:nvPr>
        </p:nvSpPr>
        <p:spPr>
          <a:xfrm>
            <a:off x="457200" y="2265301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The Offer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9"/>
          <p:cNvSpPr txBox="1"/>
          <p:nvPr/>
        </p:nvSpPr>
        <p:spPr>
          <a:xfrm>
            <a:off x="457200" y="1168275"/>
            <a:ext cx="82296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you have completed the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preliminary training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registered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1600" b="1">
                <a:solidFill>
                  <a:schemeClr val="dk1"/>
                </a:solidFill>
              </a:rPr>
              <a:t>familiarize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yourself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the solicitation, you will start developing your proposal to submit to GSA.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part of assembling your offer, you must complete the following forms, which are located at the Available Offerings and Requirements page at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 www.gsa.gov/masscopeandtemplates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under “Required Templates to Submit Through eOffer (as applicable).”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 Authorization Letter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Letter of Supply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Proposal Template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 txBox="1">
            <a:spLocks noGrp="1"/>
          </p:cNvSpPr>
          <p:nvPr>
            <p:ph type="title"/>
          </p:nvPr>
        </p:nvSpPr>
        <p:spPr>
          <a:xfrm>
            <a:off x="457200" y="278269"/>
            <a:ext cx="82296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solidFill>
                  <a:srgbClr val="005390"/>
                </a:solidFill>
              </a:rPr>
              <a:t>Offer Preparation</a:t>
            </a:r>
            <a:endParaRPr sz="2800" b="1">
              <a:solidFill>
                <a:srgbClr val="00539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60" descr="MAS Scope and Template gsa.gov web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787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60"/>
          <p:cNvSpPr txBox="1">
            <a:spLocks noGrp="1"/>
          </p:cNvSpPr>
          <p:nvPr>
            <p:ph type="title"/>
          </p:nvPr>
        </p:nvSpPr>
        <p:spPr>
          <a:xfrm>
            <a:off x="-104025" y="945281"/>
            <a:ext cx="91440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--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60"/>
          <p:cNvSpPr txBox="1"/>
          <p:nvPr/>
        </p:nvSpPr>
        <p:spPr>
          <a:xfrm>
            <a:off x="3190175" y="62006"/>
            <a:ext cx="4334100" cy="2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200" b="1" i="0" u="sng" strike="noStrike" cap="non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www.gsa.gov/masscopeandtemplates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0"/>
          <p:cNvSpPr txBox="1"/>
          <p:nvPr/>
        </p:nvSpPr>
        <p:spPr>
          <a:xfrm>
            <a:off x="0" y="48696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0" descr="Red box."/>
          <p:cNvSpPr/>
          <p:nvPr/>
        </p:nvSpPr>
        <p:spPr>
          <a:xfrm>
            <a:off x="3401175" y="2088300"/>
            <a:ext cx="2133600" cy="162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0" descr="Red box"/>
          <p:cNvSpPr/>
          <p:nvPr/>
        </p:nvSpPr>
        <p:spPr>
          <a:xfrm>
            <a:off x="2396121" y="2409749"/>
            <a:ext cx="2865300" cy="1620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60" descr="Red box"/>
          <p:cNvSpPr/>
          <p:nvPr/>
        </p:nvSpPr>
        <p:spPr>
          <a:xfrm>
            <a:off x="2396125" y="2628293"/>
            <a:ext cx="5128200" cy="2468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>
            <a:off x="1126200" y="1208925"/>
            <a:ext cx="68916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Structure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Solicitation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Roadmap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Offer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Resources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 idx="2"/>
          </p:nvPr>
        </p:nvSpPr>
        <p:spPr>
          <a:xfrm>
            <a:off x="457200" y="246744"/>
            <a:ext cx="82296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</a:rPr>
              <a:t>Agenda</a:t>
            </a:r>
            <a:endParaRPr sz="3200" b="1" i="0" u="none" strike="noStrike" cap="none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1"/>
          <p:cNvSpPr txBox="1"/>
          <p:nvPr/>
        </p:nvSpPr>
        <p:spPr>
          <a:xfrm>
            <a:off x="457200" y="870675"/>
            <a:ext cx="8229600" cy="3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need to compile the information below and submit it through the eOffer system.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find the forms and their descriptions at</a:t>
            </a:r>
            <a:r>
              <a:rPr lang="en-US" sz="16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https://go.usa.gov/xSUaA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statements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Subcontracting plan, not applicable to small businesses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proposal  	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Sales Practice-1 (CSP-1), not applicable to TDR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compensation plan, not applicable to product only offers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price list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Previous cancellation and rejection letters, if applicable	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narrative with supporting documentation, not applicable to TDR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457200" y="277797"/>
            <a:ext cx="8229600" cy="5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2D5C97"/>
                </a:solidFill>
              </a:rPr>
              <a:t>Offer Preparation (cont)</a:t>
            </a:r>
            <a:endParaRPr sz="3200" b="1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2"/>
          <p:cNvSpPr txBox="1"/>
          <p:nvPr/>
        </p:nvSpPr>
        <p:spPr>
          <a:xfrm>
            <a:off x="457200" y="1192163"/>
            <a:ext cx="82296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your completed offer in eOffer at</a:t>
            </a:r>
            <a:r>
              <a:rPr lang="en-US" sz="1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https://eoffer.gsa.gov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you submit your offer via eOffer, it will be assigned to one of our contracting professionals for review.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directly with your assigned representative to clarify any questions or issues and negotiate pricing or other elements of your offer, if necessary.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review and negotiation, you will know whether you will receive a Schedule contract, based on the decision of the GSA Contracting Officer.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more about finalizing your offer at</a:t>
            </a:r>
            <a:r>
              <a:rPr lang="en-US" sz="1800" b="0" i="0" u="none" strike="noStrike" cap="none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https://go.usa.gov/xHssV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2"/>
          <p:cNvSpPr txBox="1">
            <a:spLocks noGrp="1"/>
          </p:cNvSpPr>
          <p:nvPr>
            <p:ph type="title"/>
          </p:nvPr>
        </p:nvSpPr>
        <p:spPr>
          <a:xfrm>
            <a:off x="457200" y="332137"/>
            <a:ext cx="82296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2D5C97"/>
                </a:solidFill>
              </a:rPr>
              <a:t>Offer Submission</a:t>
            </a:r>
            <a:endParaRPr sz="3200" b="1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3"/>
          <p:cNvSpPr txBox="1">
            <a:spLocks noGrp="1"/>
          </p:cNvSpPr>
          <p:nvPr>
            <p:ph type="title"/>
          </p:nvPr>
        </p:nvSpPr>
        <p:spPr>
          <a:xfrm>
            <a:off x="457200" y="2265301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The Resources</a:t>
            </a:r>
            <a:endParaRPr sz="32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4"/>
          <p:cNvSpPr/>
          <p:nvPr/>
        </p:nvSpPr>
        <p:spPr>
          <a:xfrm>
            <a:off x="457200" y="1214119"/>
            <a:ext cx="82296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Designed to provide our suppliers with the data they want and need. </a:t>
            </a:r>
            <a:endParaRPr sz="19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SSQ+ is a tool that depicts sales in both report and dashboard format. </a:t>
            </a:r>
            <a:endParaRPr sz="19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49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Helvetica Neue"/>
              <a:buChar char="●"/>
            </a:pPr>
            <a:r>
              <a:rPr lang="en-US" sz="1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SSQ+ replaces the SSQ and offers searchable and filterable information from FY 1991 to present, including sales dollars for TDR contracts.</a:t>
            </a:r>
            <a:endParaRPr sz="19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4"/>
          <p:cNvSpPr txBox="1"/>
          <p:nvPr/>
        </p:nvSpPr>
        <p:spPr>
          <a:xfrm>
            <a:off x="104850" y="3737042"/>
            <a:ext cx="89343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9"/>
              <a:buFont typeface="Arial"/>
              <a:buNone/>
            </a:pPr>
            <a:r>
              <a:rPr lang="en-US" sz="2099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https://d2d.gsa.gov/report/fas-schedule-sales-query-plus-ssq</a:t>
            </a:r>
            <a:endParaRPr sz="20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9"/>
              <a:buFont typeface="Arial"/>
              <a:buNone/>
            </a:pPr>
            <a:endParaRPr sz="20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4"/>
          <p:cNvSpPr txBox="1">
            <a:spLocks noGrp="1"/>
          </p:cNvSpPr>
          <p:nvPr>
            <p:ph type="title"/>
          </p:nvPr>
        </p:nvSpPr>
        <p:spPr>
          <a:xfrm>
            <a:off x="837800" y="305194"/>
            <a:ext cx="78489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2D5C97"/>
                </a:solidFill>
              </a:rPr>
              <a:t>Schedules Sales Query Plus (SSQ+)</a:t>
            </a:r>
            <a:endParaRPr sz="3200" b="1">
              <a:solidFill>
                <a:srgbClr val="2D5C97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5"/>
          <p:cNvSpPr/>
          <p:nvPr/>
        </p:nvSpPr>
        <p:spPr>
          <a:xfrm>
            <a:off x="346200" y="1169025"/>
            <a:ext cx="8451600" cy="27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report features include:</a:t>
            </a: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Ability to build a custom report to view MAS sales by fiscal year and quarter based on various level of details: Product or Service, Government wide Category, Government wide Subcategory, Schedule Number, SIN, NAICs, Business Size, Contract Number etc.</a:t>
            </a: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to prebuilt dashboards that allow visibility into sales trends by the various levels, trends specific to contracts within the first two years, and overall success rate for new contracts.</a:t>
            </a:r>
            <a:endParaRPr sz="16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5"/>
          <p:cNvSpPr txBox="1">
            <a:spLocks noGrp="1"/>
          </p:cNvSpPr>
          <p:nvPr>
            <p:ph type="title"/>
          </p:nvPr>
        </p:nvSpPr>
        <p:spPr>
          <a:xfrm>
            <a:off x="104850" y="192575"/>
            <a:ext cx="90393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>
                <a:solidFill>
                  <a:srgbClr val="2D5C97"/>
                </a:solidFill>
              </a:rPr>
              <a:t>Schedules Sales Query Plus (SSQ+) (cont)</a:t>
            </a:r>
            <a:endParaRPr sz="3200" b="1">
              <a:solidFill>
                <a:srgbClr val="2D5C97"/>
              </a:solidFill>
            </a:endParaRPr>
          </a:p>
        </p:txBody>
      </p:sp>
      <p:sp>
        <p:nvSpPr>
          <p:cNvPr id="493" name="Google Shape;493;p65"/>
          <p:cNvSpPr txBox="1"/>
          <p:nvPr/>
        </p:nvSpPr>
        <p:spPr>
          <a:xfrm>
            <a:off x="104850" y="4069555"/>
            <a:ext cx="8934300" cy="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50" rIns="91400" bIns="456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9"/>
              <a:buFont typeface="Arial"/>
              <a:buNone/>
            </a:pPr>
            <a:r>
              <a:rPr lang="en-US" sz="2099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https://d2d.gsa.gov/report/fas-schedule-sales-query-plus-ssq</a:t>
            </a:r>
            <a:endParaRPr sz="209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99"/>
              <a:buFont typeface="Arial"/>
              <a:buNone/>
            </a:pPr>
            <a:endParaRPr sz="20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6" descr="SB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058397"/>
            <a:ext cx="2740725" cy="7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6"/>
          <p:cNvSpPr txBox="1"/>
          <p:nvPr/>
        </p:nvSpPr>
        <p:spPr>
          <a:xfrm>
            <a:off x="2855125" y="616988"/>
            <a:ext cx="6678600" cy="28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150" tIns="123150" rIns="123150" bIns="12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www.gsa.gov/masroadmap</a:t>
            </a:r>
            <a:r>
              <a:rPr lang="en-US" sz="18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www.gsa.gov/schedule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www.gsa.gov/events</a:t>
            </a:r>
            <a:r>
              <a:rPr lang="en-US" sz="1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https://interact.gsa.gov/groups/small-business-solutions</a:t>
            </a:r>
            <a:r>
              <a:rPr lang="en-US" sz="1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https://www.apexaccelerators.us/#/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maspmo@gsa.gov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0" name="Google Shape;500;p66" descr="Minority Business Development Agency &#10;U.S. Department of Commer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8200" y="3340029"/>
            <a:ext cx="1416300" cy="100906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6"/>
          <p:cNvSpPr txBox="1">
            <a:spLocks noGrp="1"/>
          </p:cNvSpPr>
          <p:nvPr>
            <p:ph type="title"/>
          </p:nvPr>
        </p:nvSpPr>
        <p:spPr>
          <a:xfrm>
            <a:off x="457200" y="108894"/>
            <a:ext cx="8229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b="1" dirty="0">
                <a:solidFill>
                  <a:srgbClr val="2D5C97"/>
                </a:solidFill>
              </a:rPr>
              <a:t>Helpful Links</a:t>
            </a:r>
            <a:endParaRPr sz="3200" b="1" dirty="0">
              <a:solidFill>
                <a:srgbClr val="2D5C97"/>
              </a:solidFill>
            </a:endParaRPr>
          </a:p>
        </p:txBody>
      </p:sp>
      <p:pic>
        <p:nvPicPr>
          <p:cNvPr id="502" name="Google Shape;502;p66" descr="APEX Accelerators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0251" y="2293858"/>
            <a:ext cx="1792188" cy="7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7" descr="Question mar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863" y="1334991"/>
            <a:ext cx="3710287" cy="247351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7"/>
          <p:cNvSpPr txBox="1">
            <a:spLocks noGrp="1"/>
          </p:cNvSpPr>
          <p:nvPr>
            <p:ph type="title" idx="4294967295"/>
          </p:nvPr>
        </p:nvSpPr>
        <p:spPr>
          <a:xfrm>
            <a:off x="0" y="194395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8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>
            <a:spLocks noGrp="1"/>
          </p:cNvSpPr>
          <p:nvPr>
            <p:ph type="title"/>
          </p:nvPr>
        </p:nvSpPr>
        <p:spPr>
          <a:xfrm>
            <a:off x="457200" y="2265301"/>
            <a:ext cx="82296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45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The Structure</a:t>
            </a:r>
            <a:endParaRPr sz="4500" b="1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/>
        </p:nvSpPr>
        <p:spPr>
          <a:xfrm>
            <a:off x="525000" y="1018706"/>
            <a:ext cx="8253900" cy="3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the MAS Program, GSA establishes long-term, governmentwide contracts with commercial firms to provide ordering activities with access to a wide variety of commercial supplies or services. </a:t>
            </a:r>
            <a:endParaRPr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Award IDIQ (5-year award, three 5-year options)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Price EPA (Economic Price Adjustment)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Fair and reasonable pricing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reductions may be applied at the order level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requirements established at the order level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828225" y="278269"/>
            <a:ext cx="8229600" cy="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5390"/>
                </a:solidFill>
                <a:latin typeface="Arial"/>
                <a:ea typeface="Arial"/>
                <a:cs typeface="Arial"/>
                <a:sym typeface="Arial"/>
              </a:rPr>
              <a:t>What is a GSA Multiple Award Schedule?</a:t>
            </a:r>
            <a:endParaRPr sz="2800" b="1" i="0" u="none" strike="noStrike" cap="none">
              <a:solidFill>
                <a:srgbClr val="0053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Google Shape;135;p28" descr="List of MAS 12 large categories."/>
          <p:cNvGraphicFramePr/>
          <p:nvPr/>
        </p:nvGraphicFramePr>
        <p:xfrm>
          <a:off x="713000" y="962013"/>
          <a:ext cx="7718000" cy="3382875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2D5C97"/>
                    </a:gs>
                    <a:gs pos="80000">
                      <a:srgbClr val="3C7AC5"/>
                    </a:gs>
                    <a:gs pos="100000">
                      <a:srgbClr val="397BC9"/>
                    </a:gs>
                  </a:gsLst>
                  <a:lin ang="16200038" scaled="0"/>
                </a:gradFill>
                <a:tableStyleId>{12A6F404-EF4F-436A-9569-431C9B526272}</a:tableStyleId>
              </a:tblPr>
              <a:tblGrid>
                <a:gridCol w="192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Facilities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Furniture and Furnishings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 Capital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Industrial Products and Services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 Technology 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Miscellaneous 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Office Management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Professional Services</a:t>
                      </a:r>
                      <a:endParaRPr sz="11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Scientific Management  and Solutions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and Protection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Transportation and Logistics 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Travel</a:t>
                      </a:r>
                      <a:endParaRPr sz="1400" b="1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300" marB="34300" anchor="ctr">
                    <a:gradFill>
                      <a:gsLst>
                        <a:gs pos="0">
                          <a:srgbClr val="97B4E4"/>
                        </a:gs>
                        <a:gs pos="50000">
                          <a:srgbClr val="BFCFEC"/>
                        </a:gs>
                        <a:gs pos="100000">
                          <a:srgbClr val="E0E8F4"/>
                        </a:gs>
                      </a:gsLst>
                      <a:lin ang="18900044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457200" y="260325"/>
            <a:ext cx="8229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solidFill>
                  <a:srgbClr val="005390"/>
                </a:solidFill>
              </a:rPr>
              <a:t>12 Large Categories</a:t>
            </a:r>
            <a:endParaRPr sz="2800" b="1">
              <a:solidFill>
                <a:srgbClr val="00539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9" descr="MAS Subcategories"/>
          <p:cNvGrpSpPr/>
          <p:nvPr/>
        </p:nvGrpSpPr>
        <p:grpSpPr>
          <a:xfrm>
            <a:off x="292078" y="309929"/>
            <a:ext cx="8515953" cy="4774326"/>
            <a:chOff x="10725" y="0"/>
            <a:chExt cx="8515953" cy="6365768"/>
          </a:xfrm>
        </p:grpSpPr>
        <p:sp>
          <p:nvSpPr>
            <p:cNvPr id="142" name="Google Shape;142;p29"/>
            <p:cNvSpPr/>
            <p:nvPr/>
          </p:nvSpPr>
          <p:spPr>
            <a:xfrm>
              <a:off x="10725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9"/>
            <p:cNvSpPr txBox="1"/>
            <p:nvPr/>
          </p:nvSpPr>
          <p:spPr>
            <a:xfrm>
              <a:off x="10725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Facilities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10725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9" descr="List of MAS subcategories."/>
            <p:cNvSpPr txBox="1"/>
            <p:nvPr/>
          </p:nvSpPr>
          <p:spPr>
            <a:xfrm>
              <a:off x="10725" y="366668"/>
              <a:ext cx="1271100" cy="59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Structures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Facilities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Food Service Equipment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Facilities Supplies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Facilities Solutions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Facilities Maintenance and Repair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1459696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9"/>
            <p:cNvSpPr txBox="1"/>
            <p:nvPr/>
          </p:nvSpPr>
          <p:spPr>
            <a:xfrm>
              <a:off x="1459696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Furniture &amp; Furnishings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1459696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9"/>
            <p:cNvSpPr txBox="1"/>
            <p:nvPr/>
          </p:nvSpPr>
          <p:spPr>
            <a:xfrm>
              <a:off x="1459696" y="366668"/>
              <a:ext cx="1271100" cy="59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 Furniture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Office Furniture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Flooring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Fitness Solutions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Signs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Household, Dormitory &amp; Quarters Furniture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Packaged Furniture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Healthcare Furniture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Furniture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908666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9"/>
            <p:cNvSpPr txBox="1"/>
            <p:nvPr/>
          </p:nvSpPr>
          <p:spPr>
            <a:xfrm>
              <a:off x="2908666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Human Capital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908666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9"/>
            <p:cNvSpPr txBox="1"/>
            <p:nvPr/>
          </p:nvSpPr>
          <p:spPr>
            <a:xfrm>
              <a:off x="2908666" y="366668"/>
              <a:ext cx="1271100" cy="59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Human Resources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Background Investigations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Compensation and Benefits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Temporary Help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Social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4357637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9"/>
            <p:cNvSpPr txBox="1"/>
            <p:nvPr/>
          </p:nvSpPr>
          <p:spPr>
            <a:xfrm>
              <a:off x="4357637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Industrial Products &amp;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4357637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 txBox="1"/>
            <p:nvPr/>
          </p:nvSpPr>
          <p:spPr>
            <a:xfrm>
              <a:off x="4357647" y="366662"/>
              <a:ext cx="1271100" cy="57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Industrial Products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Packaging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Cleaning Supplies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Fire / Rescue / Safety / Environmental Protection Equipment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Hardware and Tools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Fuel Management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Machinery and Components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Test and Measurement Supplies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16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•"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Industrial Products and Services Maintenance and Repair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5806608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9"/>
            <p:cNvSpPr txBox="1"/>
            <p:nvPr/>
          </p:nvSpPr>
          <p:spPr>
            <a:xfrm>
              <a:off x="5806608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Information Technology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5806608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9"/>
            <p:cNvSpPr txBox="1"/>
            <p:nvPr/>
          </p:nvSpPr>
          <p:spPr>
            <a:xfrm>
              <a:off x="5806608" y="366668"/>
              <a:ext cx="1271100" cy="59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Hardware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Software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Telecommunications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Solutions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Training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Electronic Commerce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IT Services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7255578" y="0"/>
              <a:ext cx="1271100" cy="3666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9"/>
            <p:cNvSpPr txBox="1"/>
            <p:nvPr/>
          </p:nvSpPr>
          <p:spPr>
            <a:xfrm>
              <a:off x="7255578" y="0"/>
              <a:ext cx="12711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Miscellaneous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7255578" y="366668"/>
              <a:ext cx="1271100" cy="59991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9"/>
            <p:cNvSpPr txBox="1"/>
            <p:nvPr/>
          </p:nvSpPr>
          <p:spPr>
            <a:xfrm>
              <a:off x="7255578" y="366668"/>
              <a:ext cx="1271100" cy="59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079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Apparel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Char char="•"/>
              </a:pP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Complimentary Special Item Numbers (SINs)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Personal Hair Care Items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Musical Instruments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0795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Flags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303303" y="-11"/>
            <a:ext cx="853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MAS Subcategories</a:t>
            </a:r>
            <a:endParaRPr sz="1800" b="0" i="0" u="none" strike="noStrike" cap="none" dirty="0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0" descr="MAS Subcategories"/>
          <p:cNvGrpSpPr/>
          <p:nvPr/>
        </p:nvGrpSpPr>
        <p:grpSpPr>
          <a:xfrm>
            <a:off x="281355" y="309929"/>
            <a:ext cx="8534919" cy="4707923"/>
            <a:chOff x="2" y="0"/>
            <a:chExt cx="8534919" cy="6277230"/>
          </a:xfrm>
        </p:grpSpPr>
        <p:sp>
          <p:nvSpPr>
            <p:cNvPr id="173" name="Google Shape;173;p30"/>
            <p:cNvSpPr/>
            <p:nvPr/>
          </p:nvSpPr>
          <p:spPr>
            <a:xfrm>
              <a:off x="2" y="0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0"/>
            <p:cNvSpPr txBox="1"/>
            <p:nvPr/>
          </p:nvSpPr>
          <p:spPr>
            <a:xfrm>
              <a:off x="2" y="0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Office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2" y="510586"/>
              <a:ext cx="1273500" cy="57516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0"/>
            <p:cNvSpPr txBox="1"/>
            <p:nvPr/>
          </p:nvSpPr>
          <p:spPr>
            <a:xfrm>
              <a:off x="2" y="510586"/>
              <a:ext cx="1273500" cy="575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650" tIns="58650" rIns="78225" bIns="8800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Printing and Photographic Equipment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Office Supplies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Audio Visual Products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Media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Media Products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Records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Document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Office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Audio Visual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Mail Management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en-US" sz="11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Office Management Maintenance and Repair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1454201" y="382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0"/>
            <p:cNvSpPr txBox="1"/>
            <p:nvPr/>
          </p:nvSpPr>
          <p:spPr>
            <a:xfrm>
              <a:off x="1454201" y="382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1454201" y="502530"/>
              <a:ext cx="1273500" cy="57747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0"/>
            <p:cNvSpPr txBox="1"/>
            <p:nvPr/>
          </p:nvSpPr>
          <p:spPr>
            <a:xfrm>
              <a:off x="1454201" y="502530"/>
              <a:ext cx="1273500" cy="5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Marketing and Public Relations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Financial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Legal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Technical &amp; Engineering Services </a:t>
              </a:r>
              <a:r>
                <a:rPr lang="en-US" sz="1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(non-IT)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Business Administrative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Logistical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Language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Identity Protection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2906006" y="382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0"/>
            <p:cNvSpPr txBox="1"/>
            <p:nvPr/>
          </p:nvSpPr>
          <p:spPr>
            <a:xfrm>
              <a:off x="2906006" y="382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Scientific Management &amp; Solutions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2906006" y="502530"/>
              <a:ext cx="1273500" cy="57747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0"/>
            <p:cNvSpPr txBox="1"/>
            <p:nvPr/>
          </p:nvSpPr>
          <p:spPr>
            <a:xfrm>
              <a:off x="2906006" y="502530"/>
              <a:ext cx="1273500" cy="5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Laboratory Equipment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Laboratory Animals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Search and Navigation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Medical Equipment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Testing and Analysis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Scientific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4357811" y="382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0"/>
            <p:cNvSpPr txBox="1"/>
            <p:nvPr/>
          </p:nvSpPr>
          <p:spPr>
            <a:xfrm>
              <a:off x="4357811" y="382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Security &amp; Protection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4357811" y="502530"/>
              <a:ext cx="1273500" cy="57747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0"/>
            <p:cNvSpPr txBox="1"/>
            <p:nvPr/>
          </p:nvSpPr>
          <p:spPr>
            <a:xfrm>
              <a:off x="4357811" y="502530"/>
              <a:ext cx="1273500" cy="5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Protective Equipment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Systems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Animals and Related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Marine and Harbor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Testing Equipment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5809616" y="382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5809616" y="382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Transportation &amp; Logistics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5809616" y="502530"/>
              <a:ext cx="1273500" cy="57747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 txBox="1"/>
            <p:nvPr/>
          </p:nvSpPr>
          <p:spPr>
            <a:xfrm>
              <a:off x="5809616" y="502530"/>
              <a:ext cx="1273500" cy="5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Motor Vehicles (non-Combat)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Automotive Body Maintenance and Repair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Packaging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Package Delivery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Transportation of Things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7261421" y="382"/>
              <a:ext cx="1273500" cy="502200"/>
            </a:xfrm>
            <a:prstGeom prst="rect">
              <a:avLst/>
            </a:prstGeom>
            <a:solidFill>
              <a:srgbClr val="3131CB"/>
            </a:solidFill>
            <a:ln w="25400" cap="flat" cmpd="sng">
              <a:solidFill>
                <a:srgbClr val="3131CB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7261421" y="382"/>
              <a:ext cx="1273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40625" rIns="7110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Travel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7261421" y="502530"/>
              <a:ext cx="1273500" cy="5774700"/>
            </a:xfrm>
            <a:prstGeom prst="rect">
              <a:avLst/>
            </a:prstGeom>
            <a:solidFill>
              <a:srgbClr val="CCCCEC">
                <a:alpha val="89020"/>
              </a:srgbClr>
            </a:solidFill>
            <a:ln w="25400" cap="flat" cmpd="sng">
              <a:solidFill>
                <a:srgbClr val="CCCCEC">
                  <a:alpha val="8902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0"/>
            <p:cNvSpPr txBox="1"/>
            <p:nvPr/>
          </p:nvSpPr>
          <p:spPr>
            <a:xfrm>
              <a:off x="7261421" y="502530"/>
              <a:ext cx="1273500" cy="57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000" tIns="64000" rIns="85325" bIns="9600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Employee Relocation</a:t>
              </a: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Lodging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en-US"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Travel Agent and Misc Services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281353" y="-16886"/>
            <a:ext cx="853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2D5C97"/>
                </a:solidFill>
                <a:latin typeface="Arial"/>
                <a:ea typeface="Arial"/>
                <a:cs typeface="Arial"/>
                <a:sym typeface="Arial"/>
              </a:rPr>
              <a:t>MAS Subcategories (cont)</a:t>
            </a:r>
            <a:endParaRPr sz="1600" b="0" i="0" u="none" strike="noStrike" cap="none">
              <a:solidFill>
                <a:srgbClr val="2D5C9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2346</Words>
  <Application>Microsoft Office PowerPoint</Application>
  <PresentationFormat>On-screen Show (16:9)</PresentationFormat>
  <Paragraphs>495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Helvetica Neue</vt:lpstr>
      <vt:lpstr>Arial</vt:lpstr>
      <vt:lpstr>Roboto</vt:lpstr>
      <vt:lpstr>Blank Presentation</vt:lpstr>
      <vt:lpstr>Small Business Works 2024  GSA OSDBU A.C.T.S on Maximizing Small Business Opportunities</vt:lpstr>
      <vt:lpstr>The GSA Schedules Program:   What You Need to Know! </vt:lpstr>
      <vt:lpstr>Understanding the GSA  Multiple Award Schedule (MAS) Program</vt:lpstr>
      <vt:lpstr>The Structure The Solicitation The Roadmap The Offer The Resources</vt:lpstr>
      <vt:lpstr>The Structure</vt:lpstr>
      <vt:lpstr>What is a GSA Multiple Award Schedule?</vt:lpstr>
      <vt:lpstr>12 Large Categories</vt:lpstr>
      <vt:lpstr>MAS Subcategories</vt:lpstr>
      <vt:lpstr>MAS Subcategories (cont)</vt:lpstr>
      <vt:lpstr>What is a NAICS Code?</vt:lpstr>
      <vt:lpstr>What is a SIN?</vt:lpstr>
      <vt:lpstr>Special Item Number (SIN) Structure – Example 1</vt:lpstr>
      <vt:lpstr>Special Item Number (SIN) Structure – Example 2</vt:lpstr>
      <vt:lpstr>www.gsaelibrary.gsa.gov </vt:lpstr>
      <vt:lpstr>GSA eLibrary www.gsaelibrary.gsa.gov  </vt:lpstr>
      <vt:lpstr>GSA eLibrary www.gsaelibrary.gsa.gov  </vt:lpstr>
      <vt:lpstr>https://www.gsaelibrary.gsa.gov/ElibMain/scheduleSummary.do?scheduleNumber=MAS </vt:lpstr>
      <vt:lpstr>Contractor Listing by SIN</vt:lpstr>
      <vt:lpstr>Contractor Detail Page</vt:lpstr>
      <vt:lpstr>The Solicitation</vt:lpstr>
      <vt:lpstr>Training and Solicitation</vt:lpstr>
      <vt:lpstr>SAM.gov - Multiple Award Schedule </vt:lpstr>
      <vt:lpstr>Base Solicitation</vt:lpstr>
      <vt:lpstr>The Roadmap</vt:lpstr>
      <vt:lpstr>MAS Roadmap</vt:lpstr>
      <vt:lpstr>Questions to Consider Up Front</vt:lpstr>
      <vt:lpstr>Items to Consider  Before Submitting an Offer</vt:lpstr>
      <vt:lpstr>Items to Consider  Before Submitting an Offer</vt:lpstr>
      <vt:lpstr>Evaluation Criteria</vt:lpstr>
      <vt:lpstr>Startup Springboard</vt:lpstr>
      <vt:lpstr>Transactional Data Reporting (TDR)</vt:lpstr>
      <vt:lpstr>Trade Agreements Act (TAA) Compliance</vt:lpstr>
      <vt:lpstr>SAM Registration and Certification</vt:lpstr>
      <vt:lpstr>Registration and Certification</vt:lpstr>
      <vt:lpstr>FAS ID</vt:lpstr>
      <vt:lpstr>FAS ID   https://eoffer.gsa.gov/ </vt:lpstr>
      <vt:lpstr>The Offer</vt:lpstr>
      <vt:lpstr>Offer Preparation</vt:lpstr>
      <vt:lpstr>--</vt:lpstr>
      <vt:lpstr>Offer Preparation (cont)</vt:lpstr>
      <vt:lpstr>Offer Submission</vt:lpstr>
      <vt:lpstr>The Resources</vt:lpstr>
      <vt:lpstr>Schedules Sales Query Plus (SSQ+)</vt:lpstr>
      <vt:lpstr>Schedules Sales Query Plus (SSQ+) (cont)</vt:lpstr>
      <vt:lpstr>Helpful Links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YolandaGJohnson</dc:creator>
  <cp:lastModifiedBy>YolandaGJohnson</cp:lastModifiedBy>
  <cp:revision>6</cp:revision>
  <dcterms:modified xsi:type="dcterms:W3CDTF">2024-05-08T14:49:41Z</dcterms:modified>
</cp:coreProperties>
</file>