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3" r:id="rId5"/>
  </p:sldMasterIdLst>
  <p:notesMasterIdLst>
    <p:notesMasterId r:id="rId18"/>
  </p:notesMasterIdLst>
  <p:handoutMasterIdLst>
    <p:handoutMasterId r:id="rId19"/>
  </p:handoutMasterIdLst>
  <p:sldIdLst>
    <p:sldId id="2822" r:id="rId6"/>
    <p:sldId id="2810" r:id="rId7"/>
    <p:sldId id="2823" r:id="rId8"/>
    <p:sldId id="2803" r:id="rId9"/>
    <p:sldId id="2775" r:id="rId10"/>
    <p:sldId id="2824" r:id="rId11"/>
    <p:sldId id="2792" r:id="rId12"/>
    <p:sldId id="2782" r:id="rId13"/>
    <p:sldId id="2825" r:id="rId14"/>
    <p:sldId id="2821" r:id="rId15"/>
    <p:sldId id="2829" r:id="rId16"/>
    <p:sldId id="2791" r:id="rId17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BG Program Presentation" id="{668F2245-4AEF-4EAA-B30F-43A632ADD287}">
          <p14:sldIdLst>
            <p14:sldId id="2822"/>
            <p14:sldId id="2810"/>
            <p14:sldId id="2823"/>
            <p14:sldId id="2803"/>
            <p14:sldId id="2775"/>
            <p14:sldId id="2824"/>
            <p14:sldId id="2792"/>
            <p14:sldId id="2782"/>
            <p14:sldId id="2825"/>
            <p14:sldId id="2821"/>
            <p14:sldId id="2829"/>
            <p14:sldId id="27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 userDrawn="1">
          <p15:clr>
            <a:srgbClr val="A4A3A4"/>
          </p15:clr>
        </p15:guide>
        <p15:guide id="2" pos="222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en Killian" initials="KK" lastIdx="1" clrIdx="0"/>
  <p:cmAuthor id="2" name="Gibson, Patricia M" initials="GPM" lastIdx="62" clrIdx="1">
    <p:extLst>
      <p:ext uri="{19B8F6BF-5375-455C-9EA6-DF929625EA0E}">
        <p15:presenceInfo xmlns:p15="http://schemas.microsoft.com/office/powerpoint/2012/main" userId="S-1-5-21-2089224740-398087265-339680022-6008033" providerId="AD"/>
      </p:ext>
    </p:extLst>
  </p:cmAuthor>
  <p:cmAuthor id="3" name="Chasity Duke" initials="CD" lastIdx="30" clrIdx="2">
    <p:extLst>
      <p:ext uri="{19B8F6BF-5375-455C-9EA6-DF929625EA0E}">
        <p15:presenceInfo xmlns:p15="http://schemas.microsoft.com/office/powerpoint/2012/main" userId="707abb58d356adf3" providerId="Windows Live"/>
      </p:ext>
    </p:extLst>
  </p:cmAuthor>
  <p:cmAuthor id="4" name="Lindsay Matthews" initials="LM" lastIdx="157" clrIdx="3">
    <p:extLst>
      <p:ext uri="{19B8F6BF-5375-455C-9EA6-DF929625EA0E}">
        <p15:presenceInfo xmlns:p15="http://schemas.microsoft.com/office/powerpoint/2012/main" userId="S::lmatthews@forsmarshgroup.com::b075db1e-dabf-4782-9752-dc919e6f64c5" providerId="AD"/>
      </p:ext>
    </p:extLst>
  </p:cmAuthor>
  <p:cmAuthor id="5" name="Boyd, Jeffrey" initials="BJ" lastIdx="40" clrIdx="4">
    <p:extLst>
      <p:ext uri="{19B8F6BF-5375-455C-9EA6-DF929625EA0E}">
        <p15:presenceInfo xmlns:p15="http://schemas.microsoft.com/office/powerpoint/2012/main" userId="S::JBoyd@sba.gov::c9893226-4c19-455c-97d2-3332215674c6" providerId="AD"/>
      </p:ext>
    </p:extLst>
  </p:cmAuthor>
  <p:cmAuthor id="6" name="Kevin Valdes" initials="KV" lastIdx="40" clrIdx="5">
    <p:extLst>
      <p:ext uri="{19B8F6BF-5375-455C-9EA6-DF929625EA0E}">
        <p15:presenceInfo xmlns:p15="http://schemas.microsoft.com/office/powerpoint/2012/main" userId="S::KFvaldes@sba.gov::7c792ba6-7d90-4485-81e3-9b89799073b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97676"/>
    <a:srgbClr val="989494"/>
    <a:srgbClr val="002E6D"/>
    <a:srgbClr val="003F80"/>
    <a:srgbClr val="CC0000"/>
    <a:srgbClr val="007DBC"/>
    <a:srgbClr val="969696"/>
    <a:srgbClr val="FFFFFF"/>
    <a:srgbClr val="042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3" autoAdjust="0"/>
    <p:restoredTop sz="83543" autoAdjust="0"/>
  </p:normalViewPr>
  <p:slideViewPr>
    <p:cSldViewPr snapToGrid="0" snapToObjects="1">
      <p:cViewPr varScale="1">
        <p:scale>
          <a:sx n="71" d="100"/>
          <a:sy n="71" d="100"/>
        </p:scale>
        <p:origin x="1795" y="67"/>
      </p:cViewPr>
      <p:guideLst>
        <p:guide orient="horz" pos="2160"/>
        <p:guide pos="2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714"/>
    </p:cViewPr>
  </p:sorterViewPr>
  <p:notesViewPr>
    <p:cSldViewPr snapToGrid="0" snapToObjects="1" showGuides="1">
      <p:cViewPr>
        <p:scale>
          <a:sx n="100" d="100"/>
          <a:sy n="100" d="100"/>
        </p:scale>
        <p:origin x="1824" y="-168"/>
      </p:cViewPr>
      <p:guideLst>
        <p:guide orient="horz" pos="294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1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17062E8F-0327-1B44-880E-F1AFCA2C073C}" type="datetimeFigureOut">
              <a:rPr lang="en-US" smtClean="0"/>
              <a:t>10/7/2024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721A873F-EF5E-994B-9976-428F934A0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620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1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000">
                <a:latin typeface="Source Sans Pro" panose="020B0503030403020204"/>
              </a:defRPr>
            </a:lvl1pPr>
          </a:lstStyle>
          <a:p>
            <a:fld id="{0C0BF4D7-81BE-0B4C-B655-82AD930F9C8A}" type="datetimeFigureOut">
              <a:rPr lang="en-US" smtClean="0"/>
              <a:pPr/>
              <a:t>10/7/2024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8900" y="587375"/>
            <a:ext cx="3862388" cy="28971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64572" y="3602188"/>
            <a:ext cx="6546294" cy="5021279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000">
                <a:latin typeface="Source Sans Pro" panose="020B0503030403020204"/>
              </a:defRPr>
            </a:lvl1pPr>
          </a:lstStyle>
          <a:p>
            <a:fld id="{452140A9-11FD-AB46-B99D-C1331D8D84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070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100" kern="1200">
        <a:solidFill>
          <a:schemeClr val="tx1"/>
        </a:solidFill>
        <a:latin typeface="Source Sans Pro" panose="020B0503030403020204" pitchFamily="34" charset="0"/>
        <a:ea typeface="Source Sans Pro" panose="020B0503030403020204" pitchFamily="34" charset="0"/>
        <a:cs typeface="+mn-cs"/>
      </a:defRPr>
    </a:lvl1pPr>
    <a:lvl2pPr marL="457200" algn="l" defTabSz="914400" rtl="0" eaLnBrk="1" latinLnBrk="0" hangingPunct="1">
      <a:defRPr sz="1100" kern="1200">
        <a:solidFill>
          <a:schemeClr val="tx1"/>
        </a:solidFill>
        <a:latin typeface="Source Sans Pro" panose="020B0503030403020204" pitchFamily="34" charset="0"/>
        <a:ea typeface="Source Sans Pro" panose="020B0503030403020204" pitchFamily="34" charset="0"/>
        <a:cs typeface="+mn-cs"/>
      </a:defRPr>
    </a:lvl2pPr>
    <a:lvl3pPr marL="914400" algn="l" defTabSz="914400" rtl="0" eaLnBrk="1" latinLnBrk="0" hangingPunct="1">
      <a:defRPr sz="1100" kern="1200">
        <a:solidFill>
          <a:schemeClr val="tx1"/>
        </a:solidFill>
        <a:latin typeface="Source Sans Pro" panose="020B0503030403020204" pitchFamily="34" charset="0"/>
        <a:ea typeface="Source Sans Pro" panose="020B0503030403020204" pitchFamily="34" charset="0"/>
        <a:cs typeface="+mn-cs"/>
      </a:defRPr>
    </a:lvl3pPr>
    <a:lvl4pPr marL="1371600" algn="l" defTabSz="914400" rtl="0" eaLnBrk="1" latinLnBrk="0" hangingPunct="1">
      <a:defRPr sz="1100" kern="1200">
        <a:solidFill>
          <a:schemeClr val="tx1"/>
        </a:solidFill>
        <a:latin typeface="Source Sans Pro" panose="020B0503030403020204" pitchFamily="34" charset="0"/>
        <a:ea typeface="Source Sans Pro" panose="020B0503030403020204" pitchFamily="34" charset="0"/>
        <a:cs typeface="+mn-cs"/>
      </a:defRPr>
    </a:lvl4pPr>
    <a:lvl5pPr marL="1828800" algn="l" defTabSz="914400" rtl="0" eaLnBrk="1" latinLnBrk="0" hangingPunct="1">
      <a:defRPr sz="1100" kern="1200">
        <a:solidFill>
          <a:schemeClr val="tx1"/>
        </a:solidFill>
        <a:latin typeface="Source Sans Pro" panose="020B0503030403020204" pitchFamily="34" charset="0"/>
        <a:ea typeface="Source Sans Pro" panose="020B0503030403020204" pitchFamily="34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1yjAROL96k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140A9-11FD-AB46-B99D-C1331D8D84D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229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39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140A9-11FD-AB46-B99D-C1331D8D84D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665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640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39363" eaLnBrk="0" fontAlgn="base" hangingPunct="0">
              <a:spcBef>
                <a:spcPct val="30000"/>
              </a:spcBef>
              <a:spcAft>
                <a:spcPct val="0"/>
              </a:spcAft>
              <a:buClrTx/>
              <a:buSzTx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140A9-11FD-AB46-B99D-C1331D8D84D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481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/>
            </a:endParaRPr>
          </a:p>
          <a:p>
            <a:r>
              <a:rPr lang="en-US" dirty="0">
                <a:effectLst/>
              </a:rPr>
              <a:t>(Link to embedded video if needed: </a:t>
            </a:r>
            <a:r>
              <a:rPr lang="en-US" dirty="0">
                <a:hlinkClick r:id="rId3"/>
              </a:rPr>
              <a:t>SBA Surety Bonds for Small Businesses – YouTube</a:t>
            </a:r>
            <a:r>
              <a:rPr lang="en-US" dirty="0">
                <a:effectLst/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1807">
              <a:defRPr/>
            </a:pPr>
            <a:fld id="{452140A9-11FD-AB46-B99D-C1331D8D84D1}" type="slidenum">
              <a:rPr lang="en-US" sz="1000">
                <a:solidFill>
                  <a:prstClr val="black"/>
                </a:solidFill>
                <a:latin typeface="Source Sans Pro" panose="020B0503030403020204"/>
              </a:rPr>
              <a:pPr defTabSz="921807">
                <a:defRPr/>
              </a:pPr>
              <a:t>2</a:t>
            </a:fld>
            <a:endParaRPr lang="en-US" sz="1000" dirty="0">
              <a:solidFill>
                <a:prstClr val="black"/>
              </a:solidFill>
              <a:latin typeface="Source Sans Pro" panose="020B0503030403020204"/>
            </a:endParaRPr>
          </a:p>
        </p:txBody>
      </p:sp>
    </p:spTree>
    <p:extLst>
      <p:ext uri="{BB962C8B-B14F-4D97-AF65-F5344CB8AC3E}">
        <p14:creationId xmlns:p14="http://schemas.microsoft.com/office/powerpoint/2010/main" val="1761573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/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140A9-11FD-AB46-B99D-C1331D8D84D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443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39363" eaLnBrk="0" fontAlgn="base" hangingPunct="0">
              <a:spcBef>
                <a:spcPct val="30000"/>
              </a:spcBef>
              <a:spcAft>
                <a:spcPct val="0"/>
              </a:spcAft>
              <a:buClrTx/>
              <a:buSzTx/>
              <a:defRPr/>
            </a:pPr>
            <a:endParaRPr lang="en-US" kern="1200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140A9-11FD-AB46-B99D-C1331D8D84D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853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39363" eaLnBrk="0" fontAlgn="base" hangingPunct="0">
              <a:spcBef>
                <a:spcPct val="30000"/>
              </a:spcBef>
              <a:spcAft>
                <a:spcPct val="0"/>
              </a:spcAft>
              <a:buClrTx/>
              <a:buSzTx/>
              <a:defRPr/>
            </a:pPr>
            <a:endParaRPr lang="en-US" kern="12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140A9-11FD-AB46-B99D-C1331D8D84D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134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100" kern="1200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140A9-11FD-AB46-B99D-C1331D8D84D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723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39363"/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140A9-11FD-AB46-B99D-C1331D8D84D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392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65008" eaLnBrk="0" fontAlgn="base" hangingPunct="0">
              <a:spcBef>
                <a:spcPct val="30000"/>
              </a:spcBef>
              <a:spcAft>
                <a:spcPct val="0"/>
              </a:spcAft>
              <a:buClrTx/>
              <a:buSzTx/>
              <a:defRPr/>
            </a:pPr>
            <a:endParaRPr lang="en-US" kern="1200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140A9-11FD-AB46-B99D-C1331D8D84D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30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39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960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A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CDD1AD-E63F-F54B-9004-B0983B759AD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922D8B0-62CD-0F4F-97D8-321C9CF87E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32397" y="1428431"/>
            <a:ext cx="3679205" cy="400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57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FA99-F507-8E4B-ABBC-A3B8BC89266F}" type="datetime4">
              <a:rPr lang="en-US" smtClean="0"/>
              <a:t>October 7, 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4943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32"/>
            <a:ext cx="2949178" cy="1224275"/>
          </a:xfrm>
        </p:spPr>
        <p:txBody>
          <a:bodyPr anchor="t">
            <a:normAutofit/>
          </a:bodyPr>
          <a:lstStyle>
            <a:lvl1pPr algn="l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211700"/>
            <a:ext cx="2949178" cy="3657288"/>
          </a:xfrm>
        </p:spPr>
        <p:txBody>
          <a:bodyPr/>
          <a:lstStyle>
            <a:lvl1pPr marL="0" indent="0">
              <a:buNone/>
              <a:defRPr sz="1200" b="1">
                <a:solidFill>
                  <a:srgbClr val="898989"/>
                </a:solidFill>
              </a:defRPr>
            </a:lvl1pPr>
            <a:lvl2pPr marL="342875" indent="0">
              <a:buNone/>
              <a:defRPr sz="1050"/>
            </a:lvl2pPr>
            <a:lvl3pPr marL="685749" indent="0">
              <a:buNone/>
              <a:defRPr sz="900"/>
            </a:lvl3pPr>
            <a:lvl4pPr marL="1028624" indent="0">
              <a:buNone/>
              <a:defRPr sz="750"/>
            </a:lvl4pPr>
            <a:lvl5pPr marL="1371498" indent="0">
              <a:buNone/>
              <a:defRPr sz="750"/>
            </a:lvl5pPr>
            <a:lvl6pPr marL="1714373" indent="0">
              <a:buNone/>
              <a:defRPr sz="750"/>
            </a:lvl6pPr>
            <a:lvl7pPr marL="2057246" indent="0">
              <a:buNone/>
              <a:defRPr sz="750"/>
            </a:lvl7pPr>
            <a:lvl8pPr marL="2400120" indent="0">
              <a:buNone/>
              <a:defRPr sz="750"/>
            </a:lvl8pPr>
            <a:lvl9pPr marL="2742995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3C8E-ED71-CF4A-92C6-E7239BE1B2FF}" type="datetime4">
              <a:rPr lang="en-US" smtClean="0"/>
              <a:t>October 7, 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831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769D-CC2F-864E-9501-A077951EC7AD}" type="datetime4">
              <a:rPr lang="en-US" smtClean="0"/>
              <a:t>October 7, 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9841" y="987432"/>
            <a:ext cx="2949178" cy="1224275"/>
          </a:xfrm>
        </p:spPr>
        <p:txBody>
          <a:bodyPr anchor="t">
            <a:normAutofit/>
          </a:bodyPr>
          <a:lstStyle>
            <a:lvl1pPr algn="l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211700"/>
            <a:ext cx="2949178" cy="3657288"/>
          </a:xfrm>
        </p:spPr>
        <p:txBody>
          <a:bodyPr/>
          <a:lstStyle>
            <a:lvl1pPr marL="0" indent="0">
              <a:buNone/>
              <a:defRPr sz="1200" b="1">
                <a:solidFill>
                  <a:srgbClr val="898989"/>
                </a:solidFill>
              </a:defRPr>
            </a:lvl1pPr>
            <a:lvl2pPr marL="342875" indent="0">
              <a:buNone/>
              <a:defRPr sz="1050"/>
            </a:lvl2pPr>
            <a:lvl3pPr marL="685749" indent="0">
              <a:buNone/>
              <a:defRPr sz="900"/>
            </a:lvl3pPr>
            <a:lvl4pPr marL="1028624" indent="0">
              <a:buNone/>
              <a:defRPr sz="750"/>
            </a:lvl4pPr>
            <a:lvl5pPr marL="1371498" indent="0">
              <a:buNone/>
              <a:defRPr sz="750"/>
            </a:lvl5pPr>
            <a:lvl6pPr marL="1714373" indent="0">
              <a:buNone/>
              <a:defRPr sz="750"/>
            </a:lvl6pPr>
            <a:lvl7pPr marL="2057246" indent="0">
              <a:buNone/>
              <a:defRPr sz="750"/>
            </a:lvl7pPr>
            <a:lvl8pPr marL="2400120" indent="0">
              <a:buNone/>
              <a:defRPr sz="750"/>
            </a:lvl8pPr>
            <a:lvl9pPr marL="2742995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7003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4399178" cy="6857999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54418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DCD8B-3DCA-498E-AD90-C43AFFFFEE4D}" type="datetime1">
              <a:rPr lang="en-US" smtClean="0"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2F040-3028-4E13-B006-F0052EC67C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231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A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3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312" y="1606513"/>
            <a:ext cx="3353375" cy="364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89086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1 line) - Screen Only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3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360614"/>
            <a:ext cx="6858000" cy="2387600"/>
          </a:xfrm>
        </p:spPr>
        <p:txBody>
          <a:bodyPr anchor="b">
            <a:normAutofit/>
          </a:bodyPr>
          <a:lstStyle>
            <a:lvl1pPr algn="ctr">
              <a:lnSpc>
                <a:spcPct val="75000"/>
              </a:lnSpc>
              <a:defRPr sz="6000" spc="-22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</a:t>
            </a:r>
            <a:r>
              <a:rPr lang="en-US"/>
              <a:t>style (1 line)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6194612"/>
            <a:ext cx="6858000" cy="455570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3748095"/>
            <a:ext cx="6858000" cy="1646237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bg1">
                    <a:lumMod val="65000"/>
                  </a:schemeClr>
                </a:solidFill>
              </a:defRPr>
            </a:lvl1pPr>
            <a:lvl2pPr marL="342875" indent="0" algn="ctr">
              <a:buNone/>
              <a:defRPr sz="2400" b="1">
                <a:solidFill>
                  <a:srgbClr val="898989"/>
                </a:solidFill>
              </a:defRPr>
            </a:lvl2pPr>
            <a:lvl3pPr marL="685749" indent="0" algn="ctr">
              <a:buNone/>
              <a:defRPr sz="2400" b="1">
                <a:solidFill>
                  <a:srgbClr val="898989"/>
                </a:solidFill>
              </a:defRPr>
            </a:lvl3pPr>
            <a:lvl4pPr marL="1028624" indent="0" algn="ctr">
              <a:buNone/>
              <a:defRPr sz="2400" b="1">
                <a:solidFill>
                  <a:srgbClr val="898989"/>
                </a:solidFill>
              </a:defRPr>
            </a:lvl4pPr>
            <a:lvl5pPr marL="1371498" indent="0" algn="ctr">
              <a:buNone/>
              <a:defRPr sz="2400" b="1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338" y="692797"/>
            <a:ext cx="2409324" cy="66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86564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2 lines) - Screen Only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3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939655"/>
            <a:ext cx="6858000" cy="2387600"/>
          </a:xfrm>
        </p:spPr>
        <p:txBody>
          <a:bodyPr anchor="b">
            <a:normAutofit/>
          </a:bodyPr>
          <a:lstStyle>
            <a:lvl1pPr algn="ctr">
              <a:lnSpc>
                <a:spcPct val="75000"/>
              </a:lnSpc>
              <a:defRPr sz="6000" spc="-22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(2 lines)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6194612"/>
            <a:ext cx="6858000" cy="455570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4327262"/>
            <a:ext cx="6858000" cy="1646237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bg1">
                    <a:lumMod val="65000"/>
                  </a:schemeClr>
                </a:solidFill>
              </a:defRPr>
            </a:lvl1pPr>
            <a:lvl2pPr marL="342875" indent="0" algn="ctr">
              <a:buNone/>
              <a:defRPr sz="2400" b="1">
                <a:solidFill>
                  <a:srgbClr val="898989"/>
                </a:solidFill>
              </a:defRPr>
            </a:lvl2pPr>
            <a:lvl3pPr marL="685749" indent="0" algn="ctr">
              <a:buNone/>
              <a:defRPr sz="2400" b="1">
                <a:solidFill>
                  <a:srgbClr val="898989"/>
                </a:solidFill>
              </a:defRPr>
            </a:lvl3pPr>
            <a:lvl4pPr marL="1028624" indent="0" algn="ctr">
              <a:buNone/>
              <a:defRPr sz="2400" b="1">
                <a:solidFill>
                  <a:srgbClr val="898989"/>
                </a:solidFill>
              </a:defRPr>
            </a:lvl4pPr>
            <a:lvl5pPr marL="1371498" indent="0" algn="ctr">
              <a:buNone/>
              <a:defRPr sz="2400" b="1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338" y="692797"/>
            <a:ext cx="2409324" cy="66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644625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(1 line) - Screen Only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360614"/>
            <a:ext cx="6858000" cy="2387600"/>
          </a:xfrm>
        </p:spPr>
        <p:txBody>
          <a:bodyPr anchor="b">
            <a:normAutofit/>
          </a:bodyPr>
          <a:lstStyle>
            <a:lvl1pPr algn="ctr">
              <a:lnSpc>
                <a:spcPct val="75000"/>
              </a:lnSpc>
              <a:defRPr sz="6000" spc="-225">
                <a:solidFill>
                  <a:srgbClr val="003F80"/>
                </a:solidFill>
              </a:defRPr>
            </a:lvl1pPr>
          </a:lstStyle>
          <a:p>
            <a:r>
              <a:rPr lang="en-US" dirty="0"/>
              <a:t>Click to edit Master title style (1 line)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6194612"/>
            <a:ext cx="6858000" cy="455570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rgbClr val="003F80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3748095"/>
            <a:ext cx="6858000" cy="1646237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bg1">
                    <a:lumMod val="65000"/>
                  </a:schemeClr>
                </a:solidFill>
              </a:defRPr>
            </a:lvl1pPr>
            <a:lvl2pPr marL="342875" indent="0" algn="ctr">
              <a:buNone/>
              <a:defRPr sz="2400" b="1">
                <a:solidFill>
                  <a:srgbClr val="898989"/>
                </a:solidFill>
              </a:defRPr>
            </a:lvl2pPr>
            <a:lvl3pPr marL="685749" indent="0" algn="ctr">
              <a:buNone/>
              <a:defRPr sz="2400" b="1">
                <a:solidFill>
                  <a:srgbClr val="898989"/>
                </a:solidFill>
              </a:defRPr>
            </a:lvl3pPr>
            <a:lvl4pPr marL="1028624" indent="0" algn="ctr">
              <a:buNone/>
              <a:defRPr sz="2400" b="1">
                <a:solidFill>
                  <a:srgbClr val="898989"/>
                </a:solidFill>
              </a:defRPr>
            </a:lvl4pPr>
            <a:lvl5pPr marL="1371498" indent="0" algn="ctr">
              <a:buNone/>
              <a:defRPr sz="2400" b="1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048" y="699244"/>
            <a:ext cx="2407901" cy="66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76678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939655"/>
            <a:ext cx="6858000" cy="2387600"/>
          </a:xfrm>
        </p:spPr>
        <p:txBody>
          <a:bodyPr anchor="b">
            <a:normAutofit/>
          </a:bodyPr>
          <a:lstStyle>
            <a:lvl1pPr algn="ctr">
              <a:lnSpc>
                <a:spcPct val="75000"/>
              </a:lnSpc>
              <a:defRPr sz="6000" spc="-225">
                <a:solidFill>
                  <a:srgbClr val="003F80"/>
                </a:solidFill>
              </a:defRPr>
            </a:lvl1pPr>
          </a:lstStyle>
          <a:p>
            <a:r>
              <a:rPr lang="en-US" dirty="0"/>
              <a:t>Click to edit Master title style (2 lines)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6194612"/>
            <a:ext cx="6858000" cy="455570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rgbClr val="003F80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4327262"/>
            <a:ext cx="6858000" cy="1646237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bg1">
                    <a:lumMod val="65000"/>
                  </a:schemeClr>
                </a:solidFill>
              </a:defRPr>
            </a:lvl1pPr>
            <a:lvl2pPr marL="342875" indent="0" algn="ctr">
              <a:buNone/>
              <a:defRPr sz="2400" b="1">
                <a:solidFill>
                  <a:srgbClr val="898989"/>
                </a:solidFill>
              </a:defRPr>
            </a:lvl2pPr>
            <a:lvl3pPr marL="685749" indent="0" algn="ctr">
              <a:buNone/>
              <a:defRPr sz="2400" b="1">
                <a:solidFill>
                  <a:srgbClr val="898989"/>
                </a:solidFill>
              </a:defRPr>
            </a:lvl3pPr>
            <a:lvl4pPr marL="1028624" indent="0" algn="ctr">
              <a:buNone/>
              <a:defRPr sz="2400" b="1">
                <a:solidFill>
                  <a:srgbClr val="898989"/>
                </a:solidFill>
              </a:defRPr>
            </a:lvl4pPr>
            <a:lvl5pPr marL="1371498" indent="0" algn="ctr">
              <a:buNone/>
              <a:defRPr sz="2400" b="1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048" y="699244"/>
            <a:ext cx="2407901" cy="66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47268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1 line) - Screen Only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4396072-8898-C840-A374-FE40547E8ED9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D8B76F5-0A51-0649-91A1-BC9764022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360614"/>
            <a:ext cx="6858000" cy="2387600"/>
          </a:xfrm>
        </p:spPr>
        <p:txBody>
          <a:bodyPr anchor="b">
            <a:normAutofit/>
          </a:bodyPr>
          <a:lstStyle>
            <a:lvl1pPr algn="ctr">
              <a:lnSpc>
                <a:spcPct val="75000"/>
              </a:lnSpc>
              <a:defRPr sz="6000" spc="-225">
                <a:solidFill>
                  <a:srgbClr val="003F80"/>
                </a:solidFill>
              </a:defRPr>
            </a:lvl1pPr>
          </a:lstStyle>
          <a:p>
            <a:r>
              <a:rPr lang="en-US" dirty="0"/>
              <a:t>Click to edit Master title style (1 line)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C4D9ACEA-FB85-9147-A547-DB543807EE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3748095"/>
            <a:ext cx="6858000" cy="1646237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bg1">
                    <a:lumMod val="65000"/>
                  </a:schemeClr>
                </a:solidFill>
              </a:defRPr>
            </a:lvl1pPr>
            <a:lvl2pPr marL="342875" indent="0" algn="ctr">
              <a:buNone/>
              <a:defRPr sz="2400" b="1">
                <a:solidFill>
                  <a:srgbClr val="898989"/>
                </a:solidFill>
              </a:defRPr>
            </a:lvl2pPr>
            <a:lvl3pPr marL="685749" indent="0" algn="ctr">
              <a:buNone/>
              <a:defRPr sz="2400" b="1">
                <a:solidFill>
                  <a:srgbClr val="898989"/>
                </a:solidFill>
              </a:defRPr>
            </a:lvl3pPr>
            <a:lvl4pPr marL="1028624" indent="0" algn="ctr">
              <a:buNone/>
              <a:defRPr sz="2400" b="1">
                <a:solidFill>
                  <a:srgbClr val="898989"/>
                </a:solidFill>
              </a:defRPr>
            </a:lvl4pPr>
            <a:lvl5pPr marL="1371498" indent="0" algn="ctr">
              <a:buNone/>
              <a:defRPr sz="2400" b="1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E60F78-8B14-7543-83B9-712070BB80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048" y="699244"/>
            <a:ext cx="2407901" cy="661370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CADF70D1-D89F-9544-8E2B-598A80ECFB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6194612"/>
            <a:ext cx="6858000" cy="455570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rgbClr val="003F80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 - Screen Only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lnSpc>
                <a:spcPts val="45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chapter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bg1">
                    <a:lumMod val="85000"/>
                  </a:schemeClr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60895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lnSpc>
                <a:spcPts val="4500"/>
              </a:lnSpc>
              <a:defRPr sz="4500">
                <a:solidFill>
                  <a:srgbClr val="007EB4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chapter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rgbClr val="898989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728278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Slide 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9597" y="1268765"/>
            <a:ext cx="6944810" cy="2237228"/>
          </a:xfrm>
        </p:spPr>
        <p:txBody>
          <a:bodyPr anchor="b"/>
          <a:lstStyle>
            <a:lvl1pPr>
              <a:lnSpc>
                <a:spcPts val="4500"/>
              </a:lnSpc>
              <a:defRPr sz="4500"/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chapter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03254" y="3613579"/>
            <a:ext cx="6944810" cy="1500187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tint val="75000"/>
                  </a:schemeClr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6C947C-7720-422E-90E5-2A0E66F09D08}" type="datetime1">
              <a:rPr lang="en-US" smtClean="0"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44CE7-8F1A-41C1-8EE7-792034E4222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904636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8608"/>
            <a:ext cx="7886700" cy="5989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417815" y="6194307"/>
            <a:ext cx="1795815" cy="365125"/>
          </a:xfrm>
        </p:spPr>
        <p:txBody>
          <a:bodyPr/>
          <a:lstStyle/>
          <a:p>
            <a:pPr>
              <a:defRPr/>
            </a:pPr>
            <a:fld id="{156C947C-7720-422E-90E5-2A0E66F09D08}" type="datetime1">
              <a:rPr lang="en-US" smtClean="0"/>
              <a:t>10/7/2024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194307"/>
            <a:ext cx="3086100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96510" y="6194307"/>
            <a:ext cx="2057400" cy="365125"/>
          </a:xfrm>
        </p:spPr>
        <p:txBody>
          <a:bodyPr/>
          <a:lstStyle/>
          <a:p>
            <a:pPr>
              <a:defRPr/>
            </a:pPr>
            <a:fld id="{A0944CE7-8F1A-41C1-8EE7-792034E4222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628650" y="967512"/>
            <a:ext cx="7886700" cy="696071"/>
          </a:xfrm>
        </p:spPr>
        <p:txBody>
          <a:bodyPr>
            <a:normAutofit/>
          </a:bodyPr>
          <a:lstStyle>
            <a:lvl1pPr marL="0" indent="0" algn="ctr">
              <a:buNone/>
              <a:defRPr sz="1575" b="1">
                <a:solidFill>
                  <a:srgbClr val="898989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867735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7026"/>
            <a:ext cx="7886700" cy="7625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68824"/>
            <a:ext cx="3886200" cy="4608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68824"/>
            <a:ext cx="3886200" cy="4608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4D8DDD-29B3-43A2-ABB7-0EF76C546F60}" type="datetime1">
              <a:rPr lang="en-US" smtClean="0"/>
              <a:t>10/7/2024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E9EE9-E63F-413E-8784-B2CE3F3F5D7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1559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73996"/>
            <a:ext cx="7886700" cy="116177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586908"/>
          </a:xfrm>
        </p:spPr>
        <p:txBody>
          <a:bodyPr anchor="b">
            <a:normAutofit/>
          </a:bodyPr>
          <a:lstStyle>
            <a:lvl1pPr marL="0" indent="0">
              <a:buNone/>
              <a:defRPr sz="2100" b="1">
                <a:solidFill>
                  <a:srgbClr val="898989"/>
                </a:solidFill>
              </a:defRPr>
            </a:lvl1pPr>
            <a:lvl2pPr marL="342875" indent="0">
              <a:buNone/>
              <a:defRPr sz="1500" b="1"/>
            </a:lvl2pPr>
            <a:lvl3pPr marL="685749" indent="0">
              <a:buNone/>
              <a:defRPr sz="135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586908"/>
          </a:xfrm>
        </p:spPr>
        <p:txBody>
          <a:bodyPr anchor="b">
            <a:normAutofit/>
          </a:bodyPr>
          <a:lstStyle>
            <a:lvl1pPr marL="0" indent="0">
              <a:buNone/>
              <a:defRPr sz="2100" b="1">
                <a:solidFill>
                  <a:srgbClr val="898989"/>
                </a:solidFill>
              </a:defRPr>
            </a:lvl1pPr>
            <a:lvl2pPr marL="342875" indent="0">
              <a:buNone/>
              <a:defRPr sz="1500" b="1"/>
            </a:lvl2pPr>
            <a:lvl3pPr marL="685749" indent="0">
              <a:buNone/>
              <a:defRPr sz="135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4612DE-3CE9-46A1-B795-339DAC550B5A}" type="datetime1">
              <a:rPr lang="en-US" smtClean="0"/>
              <a:t>10/7/2024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C6B52-B04F-4DDE-AED4-4E2D94DA455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3111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532960-3CB5-4ED4-A945-EAB28AD7D26E}" type="datetime1">
              <a:rPr lang="en-US" smtClean="0"/>
              <a:t>10/7/2024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8808FF-741B-4DA5-BCBD-8B4631D69ED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5508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6C947C-7720-422E-90E5-2A0E66F09D08}" type="datetime1">
              <a:rPr lang="en-US" smtClean="0"/>
              <a:t>10/7/2024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44CE7-8F1A-41C1-8EE7-792034E4222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61251754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32"/>
            <a:ext cx="2949178" cy="1224275"/>
          </a:xfrm>
        </p:spPr>
        <p:txBody>
          <a:bodyPr anchor="t">
            <a:normAutofit/>
          </a:bodyPr>
          <a:lstStyle>
            <a:lvl1pPr algn="l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211700"/>
            <a:ext cx="2949178" cy="3657288"/>
          </a:xfrm>
        </p:spPr>
        <p:txBody>
          <a:bodyPr/>
          <a:lstStyle>
            <a:lvl1pPr marL="0" indent="0">
              <a:buNone/>
              <a:defRPr sz="1200" b="1">
                <a:solidFill>
                  <a:srgbClr val="898989"/>
                </a:solidFill>
              </a:defRPr>
            </a:lvl1pPr>
            <a:lvl2pPr marL="342875" indent="0">
              <a:buNone/>
              <a:defRPr sz="1050"/>
            </a:lvl2pPr>
            <a:lvl3pPr marL="685749" indent="0">
              <a:buNone/>
              <a:defRPr sz="900"/>
            </a:lvl3pPr>
            <a:lvl4pPr marL="1028624" indent="0">
              <a:buNone/>
              <a:defRPr sz="750"/>
            </a:lvl4pPr>
            <a:lvl5pPr marL="1371498" indent="0">
              <a:buNone/>
              <a:defRPr sz="750"/>
            </a:lvl5pPr>
            <a:lvl6pPr marL="1714373" indent="0">
              <a:buNone/>
              <a:defRPr sz="750"/>
            </a:lvl6pPr>
            <a:lvl7pPr marL="2057246" indent="0">
              <a:buNone/>
              <a:defRPr sz="750"/>
            </a:lvl7pPr>
            <a:lvl8pPr marL="2400120" indent="0">
              <a:buNone/>
              <a:defRPr sz="750"/>
            </a:lvl8pPr>
            <a:lvl9pPr marL="274299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4A9608-6BF0-42BC-8127-46ECB972B848}" type="datetime1">
              <a:rPr lang="en-US" smtClean="0"/>
              <a:t>10/7/2024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84D78-1D2E-4D96-9C91-0D93274008F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2241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9AF3A9-B944-4B2F-BC14-293077F57FDA}" type="datetime1">
              <a:rPr lang="en-US" smtClean="0"/>
              <a:t>10/7/2024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5C780B-57E0-4448-B4C1-52F158C0B3D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9841" y="987432"/>
            <a:ext cx="2949178" cy="1224275"/>
          </a:xfrm>
        </p:spPr>
        <p:txBody>
          <a:bodyPr anchor="t">
            <a:normAutofit/>
          </a:bodyPr>
          <a:lstStyle>
            <a:lvl1pPr algn="l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211700"/>
            <a:ext cx="2949178" cy="3657288"/>
          </a:xfrm>
        </p:spPr>
        <p:txBody>
          <a:bodyPr/>
          <a:lstStyle>
            <a:lvl1pPr marL="0" indent="0">
              <a:buNone/>
              <a:defRPr sz="1200" b="1">
                <a:solidFill>
                  <a:srgbClr val="898989"/>
                </a:solidFill>
              </a:defRPr>
            </a:lvl1pPr>
            <a:lvl2pPr marL="342875" indent="0">
              <a:buNone/>
              <a:defRPr sz="1050"/>
            </a:lvl2pPr>
            <a:lvl3pPr marL="685749" indent="0">
              <a:buNone/>
              <a:defRPr sz="900"/>
            </a:lvl3pPr>
            <a:lvl4pPr marL="1028624" indent="0">
              <a:buNone/>
              <a:defRPr sz="750"/>
            </a:lvl4pPr>
            <a:lvl5pPr marL="1371498" indent="0">
              <a:buNone/>
              <a:defRPr sz="750"/>
            </a:lvl5pPr>
            <a:lvl6pPr marL="1714373" indent="0">
              <a:buNone/>
              <a:defRPr sz="750"/>
            </a:lvl6pPr>
            <a:lvl7pPr marL="2057246" indent="0">
              <a:buNone/>
              <a:defRPr sz="750"/>
            </a:lvl7pPr>
            <a:lvl8pPr marL="2400120" indent="0">
              <a:buNone/>
              <a:defRPr sz="750"/>
            </a:lvl8pPr>
            <a:lvl9pPr marL="274299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5596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939655"/>
            <a:ext cx="6858000" cy="2387600"/>
          </a:xfrm>
        </p:spPr>
        <p:txBody>
          <a:bodyPr anchor="b">
            <a:normAutofit/>
          </a:bodyPr>
          <a:lstStyle>
            <a:lvl1pPr algn="ctr">
              <a:lnSpc>
                <a:spcPct val="75000"/>
              </a:lnSpc>
              <a:defRPr sz="6000" spc="-225">
                <a:solidFill>
                  <a:srgbClr val="003F80"/>
                </a:solidFill>
              </a:defRPr>
            </a:lvl1pPr>
          </a:lstStyle>
          <a:p>
            <a:r>
              <a:rPr lang="en-US" dirty="0"/>
              <a:t>Click to edit Master title style (2 lines)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6194612"/>
            <a:ext cx="6858000" cy="455570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rgbClr val="003F80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4327262"/>
            <a:ext cx="6858000" cy="1646237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bg1">
                    <a:lumMod val="65000"/>
                  </a:schemeClr>
                </a:solidFill>
              </a:defRPr>
            </a:lvl1pPr>
            <a:lvl2pPr marL="342875" indent="0" algn="ctr">
              <a:buNone/>
              <a:defRPr sz="2400" b="1">
                <a:solidFill>
                  <a:srgbClr val="898989"/>
                </a:solidFill>
              </a:defRPr>
            </a:lvl2pPr>
            <a:lvl3pPr marL="685749" indent="0" algn="ctr">
              <a:buNone/>
              <a:defRPr sz="2400" b="1">
                <a:solidFill>
                  <a:srgbClr val="898989"/>
                </a:solidFill>
              </a:defRPr>
            </a:lvl3pPr>
            <a:lvl4pPr marL="1028624" indent="0" algn="ctr">
              <a:buNone/>
              <a:defRPr sz="2400" b="1">
                <a:solidFill>
                  <a:srgbClr val="898989"/>
                </a:solidFill>
              </a:defRPr>
            </a:lvl4pPr>
            <a:lvl5pPr marL="1371498" indent="0" algn="ctr">
              <a:buNone/>
              <a:defRPr sz="2400" b="1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2136E5-2928-8745-8450-E239ABD44E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048" y="699244"/>
            <a:ext cx="2407901" cy="6613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DCD8B-3DCA-498E-AD90-C43AFFFFEE4D}" type="datetime1">
              <a:rPr lang="en-US" smtClean="0"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2F040-3028-4E13-B006-F0052EC67C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897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- Screen Only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52D7F59-0207-1B4A-BFFB-2FB5EFA24A5B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0F3E54E-42BE-8B4C-BECE-C7C495D1E1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lnSpc>
                <a:spcPts val="4500"/>
              </a:lnSpc>
              <a:defRPr sz="4500">
                <a:solidFill>
                  <a:srgbClr val="007EB4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chapter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57DEC38-B36C-784D-AF0C-A76DF0684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rgbClr val="898989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Slide 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9597" y="1268765"/>
            <a:ext cx="6944810" cy="2237228"/>
          </a:xfrm>
        </p:spPr>
        <p:txBody>
          <a:bodyPr anchor="b"/>
          <a:lstStyle>
            <a:lvl1pPr>
              <a:lnSpc>
                <a:spcPts val="4500"/>
              </a:lnSpc>
              <a:defRPr sz="4500"/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chapter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03254" y="3613579"/>
            <a:ext cx="6944810" cy="1500187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tint val="75000"/>
                  </a:schemeClr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9964-A6A4-B040-94EE-59D007E5DCB1}" type="datetime4">
              <a:rPr lang="en-US" smtClean="0"/>
              <a:t>October 7,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864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4E5F2935-5BFE-F44B-835D-ECEA0A641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8608"/>
            <a:ext cx="7886700" cy="5989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86142FC-48C2-5142-AAE2-0B5420A9B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85748"/>
            <a:ext cx="7886700" cy="44465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C61C25CA-A7DC-3A48-8804-FD3C5A7FD2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7815" y="6194307"/>
            <a:ext cx="1795815" cy="365125"/>
          </a:xfrm>
        </p:spPr>
        <p:txBody>
          <a:bodyPr/>
          <a:lstStyle/>
          <a:p>
            <a:fld id="{5C63769D-CC2F-864E-9501-A077951EC7AD}" type="datetime4">
              <a:rPr lang="en-US" smtClean="0"/>
              <a:t>October 7, 2024</a:t>
            </a:fld>
            <a:endParaRPr lang="en-US" dirty="0"/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792A4C52-246B-EE40-A0A8-B1B3927BC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194307"/>
            <a:ext cx="3086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0A1C522D-3C51-4545-9B70-1638AD0EE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96510" y="6194307"/>
            <a:ext cx="2057400" cy="365125"/>
          </a:xfrm>
        </p:spPr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3180657-3E26-C340-AB39-2F9866225583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50" y="967512"/>
            <a:ext cx="7886700" cy="696071"/>
          </a:xfrm>
        </p:spPr>
        <p:txBody>
          <a:bodyPr>
            <a:normAutofit/>
          </a:bodyPr>
          <a:lstStyle>
            <a:lvl1pPr marL="0" indent="0" algn="ctr">
              <a:buNone/>
              <a:defRPr sz="1575" b="1">
                <a:solidFill>
                  <a:srgbClr val="898989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093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7026"/>
            <a:ext cx="7886700" cy="7625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68824"/>
            <a:ext cx="3886200" cy="46081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68824"/>
            <a:ext cx="3886200" cy="46081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3E27-9D36-B645-8BBE-7A2B9B52A935}" type="datetime4">
              <a:rPr lang="en-US" smtClean="0"/>
              <a:t>October 7, 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468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73996"/>
            <a:ext cx="7886700" cy="116177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586908"/>
          </a:xfrm>
        </p:spPr>
        <p:txBody>
          <a:bodyPr anchor="b">
            <a:normAutofit/>
          </a:bodyPr>
          <a:lstStyle>
            <a:lvl1pPr marL="0" indent="0">
              <a:buNone/>
              <a:defRPr sz="2100" b="1">
                <a:solidFill>
                  <a:srgbClr val="898989"/>
                </a:solidFill>
              </a:defRPr>
            </a:lvl1pPr>
            <a:lvl2pPr marL="342875" indent="0">
              <a:buNone/>
              <a:defRPr sz="1500" b="1"/>
            </a:lvl2pPr>
            <a:lvl3pPr marL="685749" indent="0">
              <a:buNone/>
              <a:defRPr sz="135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586908"/>
          </a:xfrm>
        </p:spPr>
        <p:txBody>
          <a:bodyPr anchor="b">
            <a:normAutofit/>
          </a:bodyPr>
          <a:lstStyle>
            <a:lvl1pPr marL="0" indent="0">
              <a:buNone/>
              <a:defRPr sz="2100" b="1">
                <a:solidFill>
                  <a:srgbClr val="898989"/>
                </a:solidFill>
              </a:defRPr>
            </a:lvl1pPr>
            <a:lvl2pPr marL="342875" indent="0">
              <a:buNone/>
              <a:defRPr sz="1500" b="1"/>
            </a:lvl2pPr>
            <a:lvl3pPr marL="685749" indent="0">
              <a:buNone/>
              <a:defRPr sz="135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1F02B-F0FB-0A4F-BFD9-D3256C53A202}" type="datetime4">
              <a:rPr lang="en-US" smtClean="0"/>
              <a:t>October 7, 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334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628EB46-D264-A94F-91CB-A96445552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7025"/>
            <a:ext cx="7886700" cy="11600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465D4975-E705-1945-AFFE-0EC52513B2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9100" y="6194307"/>
            <a:ext cx="1767635" cy="365125"/>
          </a:xfrm>
        </p:spPr>
        <p:txBody>
          <a:bodyPr/>
          <a:lstStyle/>
          <a:p>
            <a:fld id="{B8B6C03B-1ECF-324C-BC62-0687230E677D}" type="datetime4">
              <a:rPr lang="en-US" smtClean="0"/>
              <a:t>October 7, 2024</a:t>
            </a:fld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E71A36D9-E231-7645-A258-0757F21D8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194307"/>
            <a:ext cx="3086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178A79B7-B0CA-0C4D-94EE-1A3C1DA06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96510" y="6194307"/>
            <a:ext cx="2057400" cy="365125"/>
          </a:xfrm>
        </p:spPr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48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 userDrawn="1"/>
        </p:nvGrpSpPr>
        <p:grpSpPr>
          <a:xfrm>
            <a:off x="96552" y="84029"/>
            <a:ext cx="8950896" cy="329742"/>
            <a:chOff x="157803" y="-1075245"/>
            <a:chExt cx="8950896" cy="329742"/>
          </a:xfrm>
        </p:grpSpPr>
        <p:sp>
          <p:nvSpPr>
            <p:cNvPr id="24" name="Rectangle 23"/>
            <p:cNvSpPr/>
            <p:nvPr userDrawn="1"/>
          </p:nvSpPr>
          <p:spPr>
            <a:xfrm rot="5400000">
              <a:off x="4506856" y="-5424296"/>
              <a:ext cx="126396" cy="8824500"/>
            </a:xfrm>
            <a:prstGeom prst="rect">
              <a:avLst/>
            </a:prstGeom>
            <a:solidFill>
              <a:srgbClr val="003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ln>
                  <a:noFill/>
                </a:ln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8982303" y="-1075245"/>
              <a:ext cx="126396" cy="329742"/>
            </a:xfrm>
            <a:prstGeom prst="rect">
              <a:avLst/>
            </a:prstGeom>
            <a:solidFill>
              <a:srgbClr val="003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n>
                  <a:noFill/>
                </a:ln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157803" y="-1075245"/>
              <a:ext cx="126396" cy="329742"/>
            </a:xfrm>
            <a:prstGeom prst="rect">
              <a:avLst/>
            </a:prstGeom>
            <a:solidFill>
              <a:srgbClr val="003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n>
                  <a:noFill/>
                </a:ln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96510" y="619430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1AB44B9-F1EC-4F4B-88D4-413245C9CD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7025"/>
            <a:ext cx="7886700" cy="1160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85748"/>
            <a:ext cx="7886700" cy="4446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19430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419100" y="6194307"/>
            <a:ext cx="17676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96B854B8-A2FC-3842-9F94-7A6835489AD3}" type="datetime4">
              <a:rPr lang="en-US" smtClean="0"/>
              <a:pPr/>
              <a:t>October 7, 2024</a:t>
            </a:fld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 rot="5400000">
            <a:off x="4651327" y="2502552"/>
            <a:ext cx="126396" cy="8413052"/>
          </a:xfrm>
          <a:prstGeom prst="rect">
            <a:avLst/>
          </a:prstGeom>
          <a:solidFill>
            <a:srgbClr val="CC35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n>
                <a:noFill/>
              </a:ln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8921052" y="6328188"/>
            <a:ext cx="126396" cy="445733"/>
          </a:xfrm>
          <a:custGeom>
            <a:avLst/>
            <a:gdLst>
              <a:gd name="connsiteX0" fmla="*/ 0 w 126396"/>
              <a:gd name="connsiteY0" fmla="*/ 0 h 445733"/>
              <a:gd name="connsiteX1" fmla="*/ 126396 w 126396"/>
              <a:gd name="connsiteY1" fmla="*/ 0 h 445733"/>
              <a:gd name="connsiteX2" fmla="*/ 126396 w 126396"/>
              <a:gd name="connsiteY2" fmla="*/ 445733 h 445733"/>
              <a:gd name="connsiteX3" fmla="*/ 0 w 126396"/>
              <a:gd name="connsiteY3" fmla="*/ 445733 h 445733"/>
              <a:gd name="connsiteX4" fmla="*/ 0 w 126396"/>
              <a:gd name="connsiteY4" fmla="*/ 0 h 445733"/>
              <a:gd name="connsiteX0" fmla="*/ 0 w 126396"/>
              <a:gd name="connsiteY0" fmla="*/ 0 h 445733"/>
              <a:gd name="connsiteX1" fmla="*/ 126396 w 126396"/>
              <a:gd name="connsiteY1" fmla="*/ 0 h 445733"/>
              <a:gd name="connsiteX2" fmla="*/ 123221 w 126396"/>
              <a:gd name="connsiteY2" fmla="*/ 325083 h 445733"/>
              <a:gd name="connsiteX3" fmla="*/ 0 w 126396"/>
              <a:gd name="connsiteY3" fmla="*/ 445733 h 445733"/>
              <a:gd name="connsiteX4" fmla="*/ 0 w 126396"/>
              <a:gd name="connsiteY4" fmla="*/ 0 h 445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396" h="445733">
                <a:moveTo>
                  <a:pt x="0" y="0"/>
                </a:moveTo>
                <a:lnTo>
                  <a:pt x="126396" y="0"/>
                </a:lnTo>
                <a:cubicBezTo>
                  <a:pt x="125338" y="108361"/>
                  <a:pt x="124279" y="216722"/>
                  <a:pt x="123221" y="325083"/>
                </a:cubicBezTo>
                <a:lnTo>
                  <a:pt x="0" y="445733"/>
                </a:lnTo>
                <a:lnTo>
                  <a:pt x="0" y="0"/>
                </a:lnTo>
                <a:close/>
              </a:path>
            </a:pathLst>
          </a:custGeom>
          <a:solidFill>
            <a:srgbClr val="003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noFill/>
              </a:ln>
            </a:endParaRP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8D39124-E1CC-934E-84D3-00F9A0253219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9997" y="6509730"/>
            <a:ext cx="324418" cy="25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6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6" r:id="rId2"/>
    <p:sldLayoutId id="2147483667" r:id="rId3"/>
    <p:sldLayoutId id="2147483662" r:id="rId4"/>
    <p:sldLayoutId id="2147483651" r:id="rId5"/>
    <p:sldLayoutId id="2147483650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71" r:id="rId13"/>
    <p:sldLayoutId id="2147483690" r:id="rId14"/>
  </p:sldLayoutIdLst>
  <p:hf hdr="0" ftr="0" dt="0"/>
  <p:txStyles>
    <p:titleStyle>
      <a:lvl1pPr algn="ctr" defTabSz="685749" rtl="0" eaLnBrk="1" latinLnBrk="0" hangingPunct="1">
        <a:lnSpc>
          <a:spcPct val="90000"/>
        </a:lnSpc>
        <a:spcBef>
          <a:spcPct val="0"/>
        </a:spcBef>
        <a:buNone/>
        <a:defRPr sz="2700" b="1" i="0" kern="1200" spc="-75" baseline="0">
          <a:solidFill>
            <a:srgbClr val="003F80"/>
          </a:solidFill>
          <a:latin typeface="Source Sans Pro" charset="0"/>
          <a:ea typeface="Source Sans Pro" charset="0"/>
          <a:cs typeface="Source Sans Pro" charset="0"/>
        </a:defRPr>
      </a:lvl1pPr>
    </p:titleStyle>
    <p:bodyStyle>
      <a:lvl1pPr marL="171438" indent="-171438" algn="l" defTabSz="685749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1pPr>
      <a:lvl2pPr marL="514313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2pPr>
      <a:lvl3pPr marL="857186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3pPr>
      <a:lvl4pPr marL="1200060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4pPr>
      <a:lvl5pPr marL="1542935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96552" y="84029"/>
            <a:ext cx="8950896" cy="329742"/>
            <a:chOff x="157803" y="-1075245"/>
            <a:chExt cx="8950896" cy="329742"/>
          </a:xfrm>
        </p:grpSpPr>
        <p:sp>
          <p:nvSpPr>
            <p:cNvPr id="24" name="Rectangle 23"/>
            <p:cNvSpPr/>
            <p:nvPr userDrawn="1"/>
          </p:nvSpPr>
          <p:spPr>
            <a:xfrm rot="5400000">
              <a:off x="4506856" y="-5424296"/>
              <a:ext cx="126396" cy="8824500"/>
            </a:xfrm>
            <a:prstGeom prst="rect">
              <a:avLst/>
            </a:prstGeom>
            <a:solidFill>
              <a:srgbClr val="003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ln>
                  <a:noFill/>
                </a:ln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8982303" y="-1075245"/>
              <a:ext cx="126396" cy="329742"/>
            </a:xfrm>
            <a:prstGeom prst="rect">
              <a:avLst/>
            </a:prstGeom>
            <a:solidFill>
              <a:srgbClr val="003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n>
                  <a:noFill/>
                </a:ln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157803" y="-1075245"/>
              <a:ext cx="126396" cy="329742"/>
            </a:xfrm>
            <a:prstGeom prst="rect">
              <a:avLst/>
            </a:prstGeom>
            <a:solidFill>
              <a:srgbClr val="003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n>
                  <a:noFill/>
                </a:ln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96510" y="619430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>
              <a:defRPr/>
            </a:pPr>
            <a:fld id="{A0944CE7-8F1A-41C1-8EE7-792034E4222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7025"/>
            <a:ext cx="7886700" cy="1160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85748"/>
            <a:ext cx="7886700" cy="4446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19430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9100" y="6194307"/>
            <a:ext cx="17676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>
              <a:defRPr/>
            </a:pPr>
            <a:fld id="{156C947C-7720-422E-90E5-2A0E66F09D08}" type="datetime1">
              <a:rPr lang="en-US" smtClean="0"/>
              <a:t>10/7/2024</a:t>
            </a:fld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5400000">
            <a:off x="4651327" y="2502552"/>
            <a:ext cx="126396" cy="8413052"/>
          </a:xfrm>
          <a:prstGeom prst="rect">
            <a:avLst/>
          </a:prstGeom>
          <a:solidFill>
            <a:srgbClr val="CC35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n>
                <a:noFill/>
              </a:ln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921052" y="6328188"/>
            <a:ext cx="126396" cy="445733"/>
          </a:xfrm>
          <a:custGeom>
            <a:avLst/>
            <a:gdLst>
              <a:gd name="connsiteX0" fmla="*/ 0 w 126396"/>
              <a:gd name="connsiteY0" fmla="*/ 0 h 445733"/>
              <a:gd name="connsiteX1" fmla="*/ 126396 w 126396"/>
              <a:gd name="connsiteY1" fmla="*/ 0 h 445733"/>
              <a:gd name="connsiteX2" fmla="*/ 126396 w 126396"/>
              <a:gd name="connsiteY2" fmla="*/ 445733 h 445733"/>
              <a:gd name="connsiteX3" fmla="*/ 0 w 126396"/>
              <a:gd name="connsiteY3" fmla="*/ 445733 h 445733"/>
              <a:gd name="connsiteX4" fmla="*/ 0 w 126396"/>
              <a:gd name="connsiteY4" fmla="*/ 0 h 445733"/>
              <a:gd name="connsiteX0" fmla="*/ 0 w 126396"/>
              <a:gd name="connsiteY0" fmla="*/ 0 h 445733"/>
              <a:gd name="connsiteX1" fmla="*/ 126396 w 126396"/>
              <a:gd name="connsiteY1" fmla="*/ 0 h 445733"/>
              <a:gd name="connsiteX2" fmla="*/ 123221 w 126396"/>
              <a:gd name="connsiteY2" fmla="*/ 325083 h 445733"/>
              <a:gd name="connsiteX3" fmla="*/ 0 w 126396"/>
              <a:gd name="connsiteY3" fmla="*/ 445733 h 445733"/>
              <a:gd name="connsiteX4" fmla="*/ 0 w 126396"/>
              <a:gd name="connsiteY4" fmla="*/ 0 h 445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396" h="445733">
                <a:moveTo>
                  <a:pt x="0" y="0"/>
                </a:moveTo>
                <a:lnTo>
                  <a:pt x="126396" y="0"/>
                </a:lnTo>
                <a:cubicBezTo>
                  <a:pt x="125338" y="108361"/>
                  <a:pt x="124279" y="216722"/>
                  <a:pt x="123221" y="325083"/>
                </a:cubicBezTo>
                <a:lnTo>
                  <a:pt x="0" y="445733"/>
                </a:lnTo>
                <a:lnTo>
                  <a:pt x="0" y="0"/>
                </a:lnTo>
                <a:close/>
              </a:path>
            </a:pathLst>
          </a:custGeom>
          <a:solidFill>
            <a:srgbClr val="003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noFill/>
              </a:ln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7" y="6512421"/>
            <a:ext cx="332145" cy="25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910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91" r:id="rId16"/>
  </p:sldLayoutIdLst>
  <p:hf sldNum="0" hdr="0" ftr="0" dt="0"/>
  <p:txStyles>
    <p:titleStyle>
      <a:lvl1pPr algn="ctr" defTabSz="685749" rtl="0" eaLnBrk="1" latinLnBrk="0" hangingPunct="1">
        <a:lnSpc>
          <a:spcPct val="90000"/>
        </a:lnSpc>
        <a:spcBef>
          <a:spcPct val="0"/>
        </a:spcBef>
        <a:buNone/>
        <a:defRPr sz="2700" b="1" i="0" kern="1200" spc="-75" baseline="0">
          <a:solidFill>
            <a:srgbClr val="003F80"/>
          </a:solidFill>
          <a:latin typeface="Source Sans Pro" charset="0"/>
          <a:ea typeface="Source Sans Pro" charset="0"/>
          <a:cs typeface="Source Sans Pro" charset="0"/>
        </a:defRPr>
      </a:lvl1pPr>
    </p:titleStyle>
    <p:bodyStyle>
      <a:lvl1pPr marL="171438" indent="-171438" algn="l" defTabSz="685749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1pPr>
      <a:lvl2pPr marL="514313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2pPr>
      <a:lvl3pPr marL="857186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3pPr>
      <a:lvl4pPr marL="1200060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4pPr>
      <a:lvl5pPr marL="1542935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ba.gov/funding-programs/surety-bond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Relationship Id="rId4" Type="http://schemas.openxmlformats.org/officeDocument/2006/relationships/hyperlink" Target="https://learn.nasbp.org/SFAA-NASBP-ContractorBondingEd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X1yjAROL96k?feature=oembed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5FB01-F633-E740-8304-A4860C1859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232956"/>
            <a:ext cx="6858000" cy="238760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003F80"/>
                </a:solidFill>
              </a:rPr>
              <a:t>Surety Bond Guarantee Program for Small Businesses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5E1AAB-59F3-AF48-9B6A-DFB579CCC6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400" b="1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sba.gov/osg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518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EA3754E-2228-3E46-BF6F-3ADFA1A945B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72347" y="1554007"/>
            <a:ext cx="6588344" cy="5539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9767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Vera Hall, Small Business Owner</a:t>
            </a:r>
          </a:p>
        </p:txBody>
      </p:sp>
      <p:pic>
        <p:nvPicPr>
          <p:cNvPr id="10" name="Picture 9" descr="Icon of a woman.">
            <a:extLst>
              <a:ext uri="{FF2B5EF4-FFF2-40B4-BE49-F238E27FC236}">
                <a16:creationId xmlns:a16="http://schemas.microsoft.com/office/drawing/2014/main" id="{E9EB4452-39D9-564F-8841-06117B82B5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309" y="997439"/>
            <a:ext cx="714233" cy="935891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22F6A1D-79F5-3A41-B50F-BF0DD9E3E4F2}"/>
              </a:ext>
            </a:extLst>
          </p:cNvPr>
          <p:cNvSpPr txBox="1">
            <a:spLocks/>
          </p:cNvSpPr>
          <p:nvPr/>
        </p:nvSpPr>
        <p:spPr>
          <a:xfrm>
            <a:off x="1668361" y="2108005"/>
            <a:ext cx="6022759" cy="1823720"/>
          </a:xfrm>
          <a:prstGeom prst="rect">
            <a:avLst/>
          </a:prstGeom>
        </p:spPr>
        <p:txBody>
          <a:bodyPr/>
          <a:lstStyle>
            <a:lvl1pPr marL="171438" indent="-171438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51431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857186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200060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1542935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b="1" dirty="0">
                <a:solidFill>
                  <a:srgbClr val="002E6D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“The ability to get this type of bonding through the SBA’s Surety Bond Guarantee program allows you as a small business owner to realistically compete with larger corporations for contracts that you want and need to grow your business.”</a:t>
            </a:r>
            <a:endParaRPr lang="en-US" sz="2000" b="1" dirty="0">
              <a:solidFill>
                <a:srgbClr val="002E6D"/>
              </a:solidFill>
              <a:latin typeface="Source Sans Pro Semibold" panose="020B0503030403020204" pitchFamily="34" charset="0"/>
              <a:ea typeface="Source Sans Pro Semibold" panose="020B05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0487A12-84EB-DC4A-88AA-B866D70B294D}"/>
              </a:ext>
            </a:extLst>
          </p:cNvPr>
          <p:cNvSpPr txBox="1">
            <a:spLocks/>
          </p:cNvSpPr>
          <p:nvPr/>
        </p:nvSpPr>
        <p:spPr>
          <a:xfrm>
            <a:off x="1668360" y="4046107"/>
            <a:ext cx="6993621" cy="802640"/>
          </a:xfrm>
          <a:prstGeom prst="rect">
            <a:avLst/>
          </a:prstGeom>
        </p:spPr>
        <p:txBody>
          <a:bodyPr/>
          <a:lstStyle>
            <a:lvl1pPr marL="171438" indent="-171438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51431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857186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200060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1542935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900" b="1" dirty="0">
                <a:solidFill>
                  <a:srgbClr val="C00000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imes New Roman" panose="02020603050405020304" pitchFamily="18" charset="0"/>
              </a:rPr>
              <a:t>Let the SBG Program help your business grow. </a:t>
            </a:r>
            <a:endParaRPr lang="en-US" sz="1800" b="1" dirty="0">
              <a:solidFill>
                <a:srgbClr val="002E6D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79CF74-856F-1B4B-824D-EC14E981B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96510" y="6271147"/>
            <a:ext cx="2057400" cy="365125"/>
          </a:xfrm>
        </p:spPr>
        <p:txBody>
          <a:bodyPr/>
          <a:lstStyle/>
          <a:p>
            <a:fld id="{B1AB44B9-F1EC-4F4B-88D4-413245C9CD3E}" type="slidenum">
              <a:rPr lang="en-US" smtClean="0"/>
              <a:t>10</a:t>
            </a:fld>
            <a:endParaRPr lang="en-US" dirty="0"/>
          </a:p>
        </p:txBody>
      </p:sp>
      <p:pic>
        <p:nvPicPr>
          <p:cNvPr id="2" name="Vera Hall_Audio Clip" descr="Speaker icon">
            <a:hlinkClick r:id="" action="ppaction://media"/>
            <a:extLst>
              <a:ext uri="{FF2B5EF4-FFF2-40B4-BE49-F238E27FC236}">
                <a16:creationId xmlns:a16="http://schemas.microsoft.com/office/drawing/2014/main" id="{0FE3A4C5-3F83-47FA-B3C8-90A5E2FB87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70140" y="50225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957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CADC9-9714-4C3A-29F9-C686E2C88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2748"/>
            <a:ext cx="8229600" cy="1143000"/>
          </a:xfrm>
        </p:spPr>
        <p:txBody>
          <a:bodyPr>
            <a:normAutofit/>
          </a:bodyPr>
          <a:lstStyle/>
          <a:p>
            <a:r>
              <a:rPr kumimoji="0" lang="en-US" sz="3200" b="1" i="0" u="none" strike="noStrike" kern="1200" cap="none" spc="-7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charset="0"/>
                <a:cs typeface="Source Sans Pro" charset="0"/>
              </a:rPr>
              <a:t>Small Business Resources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02950-927D-BCE1-34EA-B3D9E0CC8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Find an SBA Authorized bond agent: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Surety bonds | U.S. Small Business Administration (sba.gov)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Learn more about bonding &amp; the surety underwriting process &amp; find project resources for free: 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NASBP Learning: NASBP SFAA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063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55F6E-23F1-FD44-85D7-920F1814A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1904" y="1215189"/>
            <a:ext cx="4883163" cy="1160039"/>
          </a:xfrm>
        </p:spPr>
        <p:txBody>
          <a:bodyPr/>
          <a:lstStyle/>
          <a:p>
            <a:pPr algn="l"/>
            <a:r>
              <a:rPr lang="en-US" sz="4000" dirty="0">
                <a:solidFill>
                  <a:srgbClr val="002E6D"/>
                </a:solidFill>
              </a:rPr>
              <a:t>Thank you!</a:t>
            </a:r>
            <a:br>
              <a:rPr lang="en-US" dirty="0">
                <a:solidFill>
                  <a:srgbClr val="002E6D"/>
                </a:solidFill>
              </a:rPr>
            </a:br>
            <a:r>
              <a:rPr lang="en-US" sz="3400" b="0" dirty="0">
                <a:solidFill>
                  <a:srgbClr val="002E6D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Gotham Medium" pitchFamily="2" charset="0"/>
              </a:rPr>
              <a:t>Any questions?</a:t>
            </a:r>
          </a:p>
        </p:txBody>
      </p:sp>
      <p:sp>
        <p:nvSpPr>
          <p:cNvPr id="8" name="Rectangle: Single Corner Snipped 39" descr="&quot; &quot;">
            <a:extLst>
              <a:ext uri="{FF2B5EF4-FFF2-40B4-BE49-F238E27FC236}">
                <a16:creationId xmlns:a16="http://schemas.microsoft.com/office/drawing/2014/main" id="{30C0118F-F2BB-EE48-A64C-154F3EAE35A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flipH="1">
            <a:off x="2461904" y="2462782"/>
            <a:ext cx="6585843" cy="45719"/>
          </a:xfrm>
          <a:prstGeom prst="snip1Rect">
            <a:avLst/>
          </a:prstGeom>
          <a:solidFill>
            <a:srgbClr val="002E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79CF74-856F-1B4B-824D-EC14E981B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96510" y="6271147"/>
            <a:ext cx="2057400" cy="365125"/>
          </a:xfrm>
        </p:spPr>
        <p:txBody>
          <a:bodyPr/>
          <a:lstStyle/>
          <a:p>
            <a:fld id="{B1AB44B9-F1EC-4F4B-88D4-413245C9CD3E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1EFD6A3-F54E-4AE9-BC26-E3F5E6E6D969}"/>
              </a:ext>
            </a:extLst>
          </p:cNvPr>
          <p:cNvSpPr txBox="1">
            <a:spLocks/>
          </p:cNvSpPr>
          <p:nvPr/>
        </p:nvSpPr>
        <p:spPr>
          <a:xfrm>
            <a:off x="3474999" y="3662346"/>
            <a:ext cx="4883163" cy="37958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6857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i="0" kern="1200" spc="-75" baseline="0">
                <a:solidFill>
                  <a:srgbClr val="003F80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algn="l">
              <a:defRPr/>
            </a:pPr>
            <a:r>
              <a:rPr lang="en-US" sz="2400" b="0" dirty="0">
                <a:solidFill>
                  <a:srgbClr val="002E6D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Gotham Medium" pitchFamily="2" charset="0"/>
              </a:rPr>
              <a:t>Presenter contact information</a:t>
            </a:r>
            <a:endParaRPr lang="en-US" sz="2400" b="0" dirty="0">
              <a:solidFill>
                <a:srgbClr val="002E6D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Gotham Medium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D11D527-42B0-4705-9427-48014B21E5D2}"/>
              </a:ext>
            </a:extLst>
          </p:cNvPr>
          <p:cNvSpPr txBox="1">
            <a:spLocks/>
          </p:cNvSpPr>
          <p:nvPr/>
        </p:nvSpPr>
        <p:spPr>
          <a:xfrm>
            <a:off x="3474999" y="4041935"/>
            <a:ext cx="4883163" cy="17573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6857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i="0" kern="1200" spc="-75" baseline="0">
                <a:solidFill>
                  <a:srgbClr val="003F80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algn="l"/>
            <a:r>
              <a:rPr lang="en-US" sz="1800" b="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Tamara E. Murray</a:t>
            </a:r>
            <a:br>
              <a:rPr lang="en-US" sz="1800" b="0" dirty="0"/>
            </a:br>
            <a:r>
              <a:rPr lang="en-US" sz="1800" b="0" dirty="0"/>
              <a:t>Underwriting Marketing Specialist</a:t>
            </a:r>
            <a:br>
              <a:rPr lang="en-US" sz="1800" b="0" dirty="0"/>
            </a:br>
            <a:r>
              <a:rPr lang="en-US" sz="1800" b="0" dirty="0"/>
              <a:t>(303</a:t>
            </a:r>
            <a:r>
              <a:rPr lang="en-US" sz="1800" b="0"/>
              <a:t>) 927-3479</a:t>
            </a:r>
            <a:br>
              <a:rPr lang="en-US" sz="1800" b="0" dirty="0"/>
            </a:br>
            <a:r>
              <a:rPr lang="en-US" sz="1800" b="0" dirty="0"/>
              <a:t>tamara.murray@sba.gov</a:t>
            </a:r>
            <a:endParaRPr lang="en-US" sz="1800" b="0" dirty="0">
              <a:solidFill>
                <a:srgbClr val="002E6D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Gotham Medium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99C440-F9FF-4079-BB26-2DB7E552CC9A}"/>
              </a:ext>
            </a:extLst>
          </p:cNvPr>
          <p:cNvSpPr txBox="1"/>
          <p:nvPr/>
        </p:nvSpPr>
        <p:spPr>
          <a:xfrm>
            <a:off x="876178" y="6113052"/>
            <a:ext cx="7364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sba.gov/osg</a:t>
            </a:r>
          </a:p>
        </p:txBody>
      </p:sp>
    </p:spTree>
    <p:extLst>
      <p:ext uri="{BB962C8B-B14F-4D97-AF65-F5344CB8AC3E}">
        <p14:creationId xmlns:p14="http://schemas.microsoft.com/office/powerpoint/2010/main" val="2996647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BA logo">
            <a:extLst>
              <a:ext uri="{FF2B5EF4-FFF2-40B4-BE49-F238E27FC236}">
                <a16:creationId xmlns:a16="http://schemas.microsoft.com/office/drawing/2014/main" id="{921CC0BA-FD8C-2B45-9C76-18F0966C09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048" y="93070"/>
            <a:ext cx="2407901" cy="66137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D4390E1-AAB0-854B-A278-C412B694BF2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933575" y="6450523"/>
            <a:ext cx="1121589" cy="30777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F8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sba.gov/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3F8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osg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F8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3F8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Online Media 10" title="SBA Surety Bonds for Small Businesses">
            <a:hlinkClick r:id="" action="ppaction://media"/>
            <a:extLst>
              <a:ext uri="{FF2B5EF4-FFF2-40B4-BE49-F238E27FC236}">
                <a16:creationId xmlns:a16="http://schemas.microsoft.com/office/drawing/2014/main" id="{52048DC8-C993-422C-8980-1572C175250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845820"/>
            <a:ext cx="9144000" cy="516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924678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5ECA0-7F57-3249-A92D-EEB052170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58" y="435994"/>
            <a:ext cx="8690919" cy="473235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SBA guarantees contract bonds</a:t>
            </a:r>
            <a:endParaRPr lang="en-US" sz="3600" dirty="0">
              <a:highlight>
                <a:srgbClr val="FFFF00"/>
              </a:highlight>
            </a:endParaRPr>
          </a:p>
        </p:txBody>
      </p:sp>
      <p:pic>
        <p:nvPicPr>
          <p:cNvPr id="23" name="Picture 22" descr="An image of three people in hard hats looking over a set of plans.">
            <a:extLst>
              <a:ext uri="{FF2B5EF4-FFF2-40B4-BE49-F238E27FC236}">
                <a16:creationId xmlns:a16="http://schemas.microsoft.com/office/drawing/2014/main" id="{54CF03EC-4E68-734D-A574-7AC0D3EC88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4" r="25298" b="5229"/>
          <a:stretch/>
        </p:blipFill>
        <p:spPr>
          <a:xfrm>
            <a:off x="0" y="1404816"/>
            <a:ext cx="4009292" cy="371817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DA6386B-1C81-AE45-B07A-49B5ED8460C0}"/>
              </a:ext>
            </a:extLst>
          </p:cNvPr>
          <p:cNvSpPr txBox="1"/>
          <p:nvPr/>
        </p:nvSpPr>
        <p:spPr>
          <a:xfrm>
            <a:off x="4327063" y="1120420"/>
            <a:ext cx="5503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00000"/>
              <a:defRPr/>
            </a:pPr>
            <a:r>
              <a:rPr lang="en-US" dirty="0"/>
              <a:t>A variety of bond types and amounts</a:t>
            </a:r>
            <a:r>
              <a:rPr lang="en-US" sz="2000" dirty="0"/>
              <a:t>:</a:t>
            </a:r>
            <a:endParaRPr lang="en-US" sz="2000" b="1" dirty="0">
              <a:solidFill>
                <a:srgbClr val="207DBB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pSp>
        <p:nvGrpSpPr>
          <p:cNvPr id="4" name="Group 3" descr="1 Bid">
            <a:extLst>
              <a:ext uri="{FF2B5EF4-FFF2-40B4-BE49-F238E27FC236}">
                <a16:creationId xmlns:a16="http://schemas.microsoft.com/office/drawing/2014/main" id="{DF557126-28FD-4630-9629-D53E7F04B448}"/>
              </a:ext>
            </a:extLst>
          </p:cNvPr>
          <p:cNvGrpSpPr/>
          <p:nvPr/>
        </p:nvGrpSpPr>
        <p:grpSpPr>
          <a:xfrm>
            <a:off x="4369841" y="1574149"/>
            <a:ext cx="4551735" cy="682326"/>
            <a:chOff x="4369841" y="1574149"/>
            <a:chExt cx="4551735" cy="682326"/>
          </a:xfrm>
        </p:grpSpPr>
        <p:sp>
          <p:nvSpPr>
            <p:cNvPr id="21" name="Rectangle: Single Corner Snipped 39">
              <a:extLst>
                <a:ext uri="{FF2B5EF4-FFF2-40B4-BE49-F238E27FC236}">
                  <a16:creationId xmlns:a16="http://schemas.microsoft.com/office/drawing/2014/main" id="{3F28817D-398F-DF4A-9255-27D0A16D64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>
              <a:off x="4369841" y="1574149"/>
              <a:ext cx="4551735" cy="682326"/>
            </a:xfrm>
            <a:prstGeom prst="snip1Rect">
              <a:avLst/>
            </a:prstGeom>
            <a:solidFill>
              <a:srgbClr val="002E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9959BC3-8726-0F48-AF78-E043DC447F25}"/>
                </a:ext>
              </a:extLst>
            </p:cNvPr>
            <p:cNvSpPr txBox="1"/>
            <p:nvPr/>
          </p:nvSpPr>
          <p:spPr>
            <a:xfrm>
              <a:off x="4977580" y="1716001"/>
              <a:ext cx="59503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chemeClr val="bg1"/>
                  </a:solidFill>
                  <a:latin typeface="Source Sans Pro" panose="020B0503030403020204"/>
                </a:rPr>
                <a:t>Bid</a:t>
              </a:r>
              <a:endParaRPr lang="id-ID" sz="2200" b="1" dirty="0">
                <a:solidFill>
                  <a:schemeClr val="bg1"/>
                </a:solidFill>
                <a:latin typeface="Source Sans Pro" panose="020B0503030403020204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501AEF4-217B-F944-969F-412599EB3351}"/>
                </a:ext>
              </a:extLst>
            </p:cNvPr>
            <p:cNvSpPr txBox="1"/>
            <p:nvPr/>
          </p:nvSpPr>
          <p:spPr>
            <a:xfrm>
              <a:off x="4551549" y="1593582"/>
              <a:ext cx="590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Source Sans Pro" panose="020B0503030403020204"/>
                </a:rPr>
                <a:t>1</a:t>
              </a:r>
            </a:p>
          </p:txBody>
        </p:sp>
      </p:grpSp>
      <p:grpSp>
        <p:nvGrpSpPr>
          <p:cNvPr id="5" name="Group 4" descr="2 Performance">
            <a:extLst>
              <a:ext uri="{FF2B5EF4-FFF2-40B4-BE49-F238E27FC236}">
                <a16:creationId xmlns:a16="http://schemas.microsoft.com/office/drawing/2014/main" id="{CF7A5776-AF43-4647-97F0-4007318ABE83}"/>
              </a:ext>
            </a:extLst>
          </p:cNvPr>
          <p:cNvGrpSpPr/>
          <p:nvPr/>
        </p:nvGrpSpPr>
        <p:grpSpPr>
          <a:xfrm>
            <a:off x="4369841" y="2394420"/>
            <a:ext cx="4551735" cy="682326"/>
            <a:chOff x="4369841" y="2394420"/>
            <a:chExt cx="4551735" cy="682326"/>
          </a:xfrm>
        </p:grpSpPr>
        <p:sp>
          <p:nvSpPr>
            <p:cNvPr id="32" name="Rectangle: Single Corner Snipped 39">
              <a:extLst>
                <a:ext uri="{FF2B5EF4-FFF2-40B4-BE49-F238E27FC236}">
                  <a16:creationId xmlns:a16="http://schemas.microsoft.com/office/drawing/2014/main" id="{41DC91FF-001B-1547-8E39-83E6B4E2CC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>
              <a:off x="4369841" y="2394420"/>
              <a:ext cx="4551735" cy="682326"/>
            </a:xfrm>
            <a:prstGeom prst="snip1Rect">
              <a:avLst/>
            </a:prstGeom>
            <a:solidFill>
              <a:srgbClr val="207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1808193-AA59-1341-B965-FFCA102E4D90}"/>
                </a:ext>
              </a:extLst>
            </p:cNvPr>
            <p:cNvSpPr txBox="1"/>
            <p:nvPr/>
          </p:nvSpPr>
          <p:spPr>
            <a:xfrm>
              <a:off x="4993969" y="2504606"/>
              <a:ext cx="3222932" cy="430887"/>
            </a:xfrm>
            <a:custGeom>
              <a:avLst/>
              <a:gdLst>
                <a:gd name="connsiteX0" fmla="*/ 0 w 1522103"/>
                <a:gd name="connsiteY0" fmla="*/ 0 h 461665"/>
                <a:gd name="connsiteX1" fmla="*/ 1522103 w 1522103"/>
                <a:gd name="connsiteY1" fmla="*/ 0 h 461665"/>
                <a:gd name="connsiteX2" fmla="*/ 1522103 w 1522103"/>
                <a:gd name="connsiteY2" fmla="*/ 461665 h 461665"/>
                <a:gd name="connsiteX3" fmla="*/ 0 w 1522103"/>
                <a:gd name="connsiteY3" fmla="*/ 461665 h 461665"/>
                <a:gd name="connsiteX4" fmla="*/ 0 w 1522103"/>
                <a:gd name="connsiteY4" fmla="*/ 0 h 461665"/>
                <a:gd name="connsiteX0" fmla="*/ 272191 w 1522103"/>
                <a:gd name="connsiteY0" fmla="*/ 322931 h 461665"/>
                <a:gd name="connsiteX1" fmla="*/ 1522103 w 1522103"/>
                <a:gd name="connsiteY1" fmla="*/ 0 h 461665"/>
                <a:gd name="connsiteX2" fmla="*/ 1522103 w 1522103"/>
                <a:gd name="connsiteY2" fmla="*/ 461665 h 461665"/>
                <a:gd name="connsiteX3" fmla="*/ 0 w 1522103"/>
                <a:gd name="connsiteY3" fmla="*/ 461665 h 461665"/>
                <a:gd name="connsiteX4" fmla="*/ 272191 w 1522103"/>
                <a:gd name="connsiteY4" fmla="*/ 322931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2103" h="461665">
                  <a:moveTo>
                    <a:pt x="272191" y="322931"/>
                  </a:moveTo>
                  <a:lnTo>
                    <a:pt x="1522103" y="0"/>
                  </a:lnTo>
                  <a:lnTo>
                    <a:pt x="1522103" y="461665"/>
                  </a:lnTo>
                  <a:lnTo>
                    <a:pt x="0" y="461665"/>
                  </a:lnTo>
                  <a:lnTo>
                    <a:pt x="272191" y="322931"/>
                  </a:ln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chemeClr val="bg1"/>
                  </a:solidFill>
                  <a:latin typeface="Source Sans Pro" panose="020B0503030403020204"/>
                </a:rPr>
                <a:t>Performance</a:t>
              </a:r>
              <a:endParaRPr lang="en-US" sz="1900" dirty="0">
                <a:solidFill>
                  <a:schemeClr val="bg1"/>
                </a:solidFill>
                <a:latin typeface="Source Sans Pro" panose="020B0503030403020204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7FB038A-631D-E04E-8C96-D058F4528C55}"/>
                </a:ext>
              </a:extLst>
            </p:cNvPr>
            <p:cNvSpPr txBox="1"/>
            <p:nvPr/>
          </p:nvSpPr>
          <p:spPr>
            <a:xfrm>
              <a:off x="4551549" y="2400406"/>
              <a:ext cx="590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Source Sans Pro" panose="020B0503030403020204"/>
                </a:rPr>
                <a:t>2</a:t>
              </a:r>
            </a:p>
          </p:txBody>
        </p:sp>
      </p:grpSp>
      <p:grpSp>
        <p:nvGrpSpPr>
          <p:cNvPr id="7" name="Group 6" descr="3 Payment">
            <a:extLst>
              <a:ext uri="{FF2B5EF4-FFF2-40B4-BE49-F238E27FC236}">
                <a16:creationId xmlns:a16="http://schemas.microsoft.com/office/drawing/2014/main" id="{D5B94B06-2758-40B3-9066-7CE0CD48905F}"/>
              </a:ext>
            </a:extLst>
          </p:cNvPr>
          <p:cNvGrpSpPr/>
          <p:nvPr/>
        </p:nvGrpSpPr>
        <p:grpSpPr>
          <a:xfrm>
            <a:off x="4369842" y="3214692"/>
            <a:ext cx="4551734" cy="682326"/>
            <a:chOff x="4369842" y="3214692"/>
            <a:chExt cx="4551734" cy="682326"/>
          </a:xfrm>
        </p:grpSpPr>
        <p:sp>
          <p:nvSpPr>
            <p:cNvPr id="34" name="Rectangle: Single Corner Snipped 39">
              <a:extLst>
                <a:ext uri="{FF2B5EF4-FFF2-40B4-BE49-F238E27FC236}">
                  <a16:creationId xmlns:a16="http://schemas.microsoft.com/office/drawing/2014/main" id="{1B1344DB-11EC-0F43-B82C-F1926B424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>
              <a:off x="4369842" y="3214692"/>
              <a:ext cx="4551734" cy="682326"/>
            </a:xfrm>
            <a:prstGeom prst="snip1Rect">
              <a:avLst/>
            </a:prstGeom>
            <a:solidFill>
              <a:srgbClr val="002E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EBBF421-4D72-DB45-A7F7-7649DB2D0D20}"/>
                </a:ext>
              </a:extLst>
            </p:cNvPr>
            <p:cNvSpPr txBox="1"/>
            <p:nvPr/>
          </p:nvSpPr>
          <p:spPr>
            <a:xfrm>
              <a:off x="4977580" y="3341245"/>
              <a:ext cx="375652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chemeClr val="bg1"/>
                  </a:solidFill>
                  <a:latin typeface="Source Sans Pro" panose="020B0503030403020204"/>
                </a:rPr>
                <a:t>Payment</a:t>
              </a:r>
              <a:endParaRPr lang="id-ID" sz="1900" dirty="0">
                <a:solidFill>
                  <a:schemeClr val="bg1"/>
                </a:solidFill>
                <a:latin typeface="Source Sans Pro" panose="020B0503030403020204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5E4A364-F953-8244-B3C4-486B92F8EFF8}"/>
                </a:ext>
              </a:extLst>
            </p:cNvPr>
            <p:cNvSpPr txBox="1"/>
            <p:nvPr/>
          </p:nvSpPr>
          <p:spPr>
            <a:xfrm>
              <a:off x="4551549" y="3234125"/>
              <a:ext cx="590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Source Sans Pro" panose="020B0503030403020204"/>
                </a:rPr>
                <a:t>3</a:t>
              </a:r>
            </a:p>
          </p:txBody>
        </p:sp>
      </p:grpSp>
      <p:grpSp>
        <p:nvGrpSpPr>
          <p:cNvPr id="9" name="Group 8" descr="4 Ancillary">
            <a:extLst>
              <a:ext uri="{FF2B5EF4-FFF2-40B4-BE49-F238E27FC236}">
                <a16:creationId xmlns:a16="http://schemas.microsoft.com/office/drawing/2014/main" id="{7A0A1C63-3F9E-4484-8F75-3F91AB3F26D5}"/>
              </a:ext>
            </a:extLst>
          </p:cNvPr>
          <p:cNvGrpSpPr/>
          <p:nvPr/>
        </p:nvGrpSpPr>
        <p:grpSpPr>
          <a:xfrm>
            <a:off x="4369841" y="4048410"/>
            <a:ext cx="4551735" cy="682326"/>
            <a:chOff x="4369841" y="4048410"/>
            <a:chExt cx="4551735" cy="682326"/>
          </a:xfrm>
        </p:grpSpPr>
        <p:sp>
          <p:nvSpPr>
            <p:cNvPr id="33" name="Rectangle: Single Corner Snipped 39">
              <a:extLst>
                <a:ext uri="{FF2B5EF4-FFF2-40B4-BE49-F238E27FC236}">
                  <a16:creationId xmlns:a16="http://schemas.microsoft.com/office/drawing/2014/main" id="{39EE154D-E371-994B-B2CB-52187A0C19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>
              <a:off x="4369841" y="4048410"/>
              <a:ext cx="4551735" cy="682326"/>
            </a:xfrm>
            <a:prstGeom prst="snip1Rect">
              <a:avLst/>
            </a:prstGeom>
            <a:solidFill>
              <a:srgbClr val="207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7580440-6878-E54C-B5F1-B768AAADEA99}"/>
                </a:ext>
              </a:extLst>
            </p:cNvPr>
            <p:cNvSpPr txBox="1"/>
            <p:nvPr/>
          </p:nvSpPr>
          <p:spPr>
            <a:xfrm>
              <a:off x="4977580" y="4171155"/>
              <a:ext cx="387913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chemeClr val="bg1"/>
                  </a:solidFill>
                  <a:latin typeface="Source Sans Pro" panose="020B0503030403020204"/>
                </a:rPr>
                <a:t>Maintenance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16801A9-3E02-2944-AD95-D0098BFA82E1}"/>
                </a:ext>
              </a:extLst>
            </p:cNvPr>
            <p:cNvSpPr txBox="1"/>
            <p:nvPr/>
          </p:nvSpPr>
          <p:spPr>
            <a:xfrm>
              <a:off x="4551549" y="4081290"/>
              <a:ext cx="590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Source Sans Pro" panose="020B0503030403020204"/>
                </a:rPr>
                <a:t>4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FDD87F3-6AE4-DA4D-871F-64A534C1EE63}"/>
              </a:ext>
            </a:extLst>
          </p:cNvPr>
          <p:cNvSpPr txBox="1"/>
          <p:nvPr/>
        </p:nvSpPr>
        <p:spPr>
          <a:xfrm>
            <a:off x="4340510" y="4897582"/>
            <a:ext cx="451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00000"/>
              <a:defRPr/>
            </a:pPr>
            <a:r>
              <a:rPr lang="en-US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For each government and private  </a:t>
            </a:r>
            <a:br>
              <a:rPr lang="en-US" b="1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contract </a:t>
            </a:r>
            <a:r>
              <a:rPr lang="en-US" b="1" dirty="0">
                <a:solidFill>
                  <a:srgbClr val="207DB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up to $9 million.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9DAE39-830D-084A-A648-1241D2A4856A}"/>
              </a:ext>
            </a:extLst>
          </p:cNvPr>
          <p:cNvSpPr txBox="1"/>
          <p:nvPr/>
        </p:nvSpPr>
        <p:spPr>
          <a:xfrm>
            <a:off x="4327063" y="5569395"/>
            <a:ext cx="3473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00000"/>
              <a:defRPr/>
            </a:pPr>
            <a:r>
              <a:rPr lang="en-US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For</a:t>
            </a:r>
            <a:r>
              <a:rPr lang="en-US" b="1" cap="all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each direct federal contract  </a:t>
            </a:r>
            <a:r>
              <a:rPr lang="en-US" b="1" dirty="0">
                <a:solidFill>
                  <a:srgbClr val="007DB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up to $</a:t>
            </a:r>
            <a:r>
              <a:rPr lang="en-US" b="1" dirty="0">
                <a:solidFill>
                  <a:srgbClr val="207DB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14 million.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852FEB-A287-734B-9C36-5B01A62B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96510" y="6271147"/>
            <a:ext cx="2057400" cy="365125"/>
          </a:xfrm>
        </p:spPr>
        <p:txBody>
          <a:bodyPr/>
          <a:lstStyle/>
          <a:p>
            <a:fld id="{B1AB44B9-F1EC-4F4B-88D4-413245C9CD3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06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B6D624A-FF11-1D41-BE1E-81B69ED5D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405" y="1329734"/>
            <a:ext cx="3952209" cy="415290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2900" dirty="0"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We </a:t>
            </a:r>
            <a:r>
              <a:rPr lang="en-US" sz="2900" dirty="0">
                <a:solidFill>
                  <a:srgbClr val="CC0000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help small businesses </a:t>
            </a:r>
            <a:r>
              <a:rPr lang="en-US" sz="2900" dirty="0"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facing barriers to success by </a:t>
            </a:r>
            <a:r>
              <a:rPr lang="en-US" sz="2900" dirty="0">
                <a:solidFill>
                  <a:srgbClr val="CC0000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creating access and opportunity </a:t>
            </a:r>
            <a:r>
              <a:rPr lang="en-US" sz="2900" dirty="0"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for them </a:t>
            </a:r>
            <a:br>
              <a:rPr lang="en-US" sz="2900" dirty="0">
                <a:latin typeface="Source Sans Pro Semibold" panose="020B0503030403020204" pitchFamily="34" charset="0"/>
                <a:ea typeface="Source Sans Pro Semibold" panose="020B0503030403020204" pitchFamily="34" charset="0"/>
              </a:rPr>
            </a:br>
            <a:r>
              <a:rPr lang="en-US" sz="2900" dirty="0"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to qualify for contract bonding, increase bonding capacity, and grow their business. </a:t>
            </a:r>
            <a:endParaRPr lang="en-US" sz="2900" dirty="0"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pic>
        <p:nvPicPr>
          <p:cNvPr id="3" name="Picture 2" descr="A woman works in a workshop.">
            <a:extLst>
              <a:ext uri="{FF2B5EF4-FFF2-40B4-BE49-F238E27FC236}">
                <a16:creationId xmlns:a16="http://schemas.microsoft.com/office/drawing/2014/main" id="{C8745A88-F097-7744-BFA6-666380E82A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0572" r="23050" b="8232"/>
          <a:stretch/>
        </p:blipFill>
        <p:spPr>
          <a:xfrm>
            <a:off x="0" y="1406769"/>
            <a:ext cx="4489938" cy="4138246"/>
          </a:xfrm>
          <a:prstGeom prst="rect">
            <a:avLst/>
          </a:prstGeom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257E3818-CE8C-2F4F-88AD-295CB5927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96510" y="6271147"/>
            <a:ext cx="2057400" cy="365125"/>
          </a:xfrm>
        </p:spPr>
        <p:txBody>
          <a:bodyPr/>
          <a:lstStyle/>
          <a:p>
            <a:fld id="{B1AB44B9-F1EC-4F4B-88D4-413245C9CD3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028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A7C2B-984E-8149-814E-30026CA0E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58" y="400369"/>
            <a:ext cx="8690919" cy="473235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Providing </a:t>
            </a:r>
            <a:r>
              <a:rPr lang="en-US" sz="3600" dirty="0">
                <a:solidFill>
                  <a:srgbClr val="002E6D"/>
                </a:solidFill>
              </a:rPr>
              <a:t>access and </a:t>
            </a:r>
            <a:br>
              <a:rPr lang="en-US" sz="3600" dirty="0">
                <a:solidFill>
                  <a:srgbClr val="002E6D"/>
                </a:solidFill>
              </a:rPr>
            </a:br>
            <a:r>
              <a:rPr lang="en-US" sz="3600" dirty="0">
                <a:solidFill>
                  <a:srgbClr val="002E6D"/>
                </a:solidFill>
              </a:rPr>
              <a:t>creating stability</a:t>
            </a:r>
          </a:p>
        </p:txBody>
      </p:sp>
      <p:pic>
        <p:nvPicPr>
          <p:cNvPr id="11" name="Picture 10" descr="Icon of a hand with money.">
            <a:extLst>
              <a:ext uri="{FF2B5EF4-FFF2-40B4-BE49-F238E27FC236}">
                <a16:creationId xmlns:a16="http://schemas.microsoft.com/office/drawing/2014/main" id="{FE3E2441-2534-A143-AEC2-1B71E75981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92"/>
          <a:stretch/>
        </p:blipFill>
        <p:spPr>
          <a:xfrm flipH="1">
            <a:off x="483517" y="2673746"/>
            <a:ext cx="1840583" cy="18643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5BBBFAF-1886-9148-8DFC-3BFFF54681F7}"/>
              </a:ext>
            </a:extLst>
          </p:cNvPr>
          <p:cNvSpPr/>
          <p:nvPr/>
        </p:nvSpPr>
        <p:spPr>
          <a:xfrm>
            <a:off x="2654300" y="2488409"/>
            <a:ext cx="6172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E6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You gain access </a:t>
            </a:r>
            <a:r>
              <a:rPr lang="en-US" sz="2800" dirty="0">
                <a:solidFill>
                  <a:srgbClr val="002E6D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to</a:t>
            </a:r>
            <a:r>
              <a:rPr lang="en-US" sz="2800" b="1" dirty="0">
                <a:solidFill>
                  <a:srgbClr val="002E6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800" b="1" dirty="0">
                <a:solidFill>
                  <a:srgbClr val="002E6D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bid, performance, </a:t>
            </a:r>
            <a:br>
              <a:rPr lang="en-US" sz="2800" b="1" dirty="0">
                <a:solidFill>
                  <a:srgbClr val="002E6D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</a:br>
            <a:r>
              <a:rPr lang="en-US" sz="2800" b="1" dirty="0">
                <a:solidFill>
                  <a:srgbClr val="002E6D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payment, and maintenance bonds.</a:t>
            </a:r>
          </a:p>
        </p:txBody>
      </p:sp>
      <p:cxnSp>
        <p:nvCxnSpPr>
          <p:cNvPr id="18" name="Straight Connector 17" descr="&quot; &quot;">
            <a:extLst>
              <a:ext uri="{FF2B5EF4-FFF2-40B4-BE49-F238E27FC236}">
                <a16:creationId xmlns:a16="http://schemas.microsoft.com/office/drawing/2014/main" id="{B9DDDB94-CF9A-F740-A6F8-A448E00D822E}"/>
              </a:ext>
            </a:extLst>
          </p:cNvPr>
          <p:cNvCxnSpPr>
            <a:cxnSpLocks/>
          </p:cNvCxnSpPr>
          <p:nvPr/>
        </p:nvCxnSpPr>
        <p:spPr>
          <a:xfrm flipH="1">
            <a:off x="2578100" y="3569516"/>
            <a:ext cx="6540500" cy="0"/>
          </a:xfrm>
          <a:prstGeom prst="line">
            <a:avLst/>
          </a:prstGeom>
          <a:ln w="12700">
            <a:solidFill>
              <a:srgbClr val="007DBC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B398E64-43F0-A04C-ABCD-258C9F0D8DF2}"/>
              </a:ext>
            </a:extLst>
          </p:cNvPr>
          <p:cNvSpPr txBox="1"/>
          <p:nvPr/>
        </p:nvSpPr>
        <p:spPr>
          <a:xfrm>
            <a:off x="2725320" y="3760916"/>
            <a:ext cx="6035221" cy="86177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600" b="1">
                <a:latin typeface="Source Sans Pro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002E6D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Our guarantee allows small businesses to </a:t>
            </a:r>
            <a:r>
              <a:rPr lang="en-US" sz="2800" dirty="0">
                <a:solidFill>
                  <a:srgbClr val="002E6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qualify for more bonding</a:t>
            </a:r>
            <a:r>
              <a:rPr lang="en-US" sz="2800" dirty="0">
                <a:solidFill>
                  <a:srgbClr val="002E6D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.</a:t>
            </a:r>
          </a:p>
        </p:txBody>
      </p:sp>
      <p:cxnSp>
        <p:nvCxnSpPr>
          <p:cNvPr id="19" name="Straight Connector 18" descr="&quot; &quot;">
            <a:extLst>
              <a:ext uri="{FF2B5EF4-FFF2-40B4-BE49-F238E27FC236}">
                <a16:creationId xmlns:a16="http://schemas.microsoft.com/office/drawing/2014/main" id="{400D7587-4779-304D-A8E2-4E074958898D}"/>
              </a:ext>
            </a:extLst>
          </p:cNvPr>
          <p:cNvCxnSpPr>
            <a:cxnSpLocks/>
          </p:cNvCxnSpPr>
          <p:nvPr/>
        </p:nvCxnSpPr>
        <p:spPr>
          <a:xfrm flipH="1">
            <a:off x="2578100" y="4858771"/>
            <a:ext cx="6540500" cy="0"/>
          </a:xfrm>
          <a:prstGeom prst="line">
            <a:avLst/>
          </a:prstGeom>
          <a:ln w="12700">
            <a:solidFill>
              <a:srgbClr val="007DBC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29F294-328A-7641-A47D-23916D8C0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96510" y="6271147"/>
            <a:ext cx="2057400" cy="365125"/>
          </a:xfrm>
        </p:spPr>
        <p:txBody>
          <a:bodyPr/>
          <a:lstStyle/>
          <a:p>
            <a:fld id="{B1AB44B9-F1EC-4F4B-88D4-413245C9CD3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85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9385696A-43FF-AC4C-B580-8250EE01A27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0658" y="400369"/>
            <a:ext cx="8690919" cy="69691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6857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i="0" kern="1200" spc="-75" baseline="0">
                <a:solidFill>
                  <a:srgbClr val="003F80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marL="0" marR="0" lvl="0" indent="0" algn="ctr" defTabSz="68574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75" normalizeH="0" baseline="0" noProof="0" dirty="0">
                <a:ln>
                  <a:noFill/>
                </a:ln>
                <a:solidFill>
                  <a:srgbClr val="003F8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Benefits of SBA guaranteed bonds</a:t>
            </a:r>
            <a:endParaRPr kumimoji="0" lang="en-US" sz="3200" b="1" i="0" u="none" strike="noStrike" kern="1200" cap="none" spc="-75" normalizeH="0" baseline="0" noProof="0" dirty="0">
              <a:ln>
                <a:noFill/>
              </a:ln>
              <a:solidFill>
                <a:srgbClr val="003F80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Source Sans Pro" charset="0"/>
            </a:endParaRPr>
          </a:p>
        </p:txBody>
      </p:sp>
      <p:pic>
        <p:nvPicPr>
          <p:cNvPr id="24" name="Picture 23" descr="An image shows increased capacity, starting with $100 K Working Capital (WC), $1 million traditional surety bond market, eligible for 10x, $2 million SBG Program, eligible for 20x.">
            <a:extLst>
              <a:ext uri="{FF2B5EF4-FFF2-40B4-BE49-F238E27FC236}">
                <a16:creationId xmlns:a16="http://schemas.microsoft.com/office/drawing/2014/main" id="{F83BE1DC-C1C7-1841-A5D1-17C72ADD2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398386"/>
            <a:ext cx="4547538" cy="5315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770A59-2FFE-874C-8ECC-7CBC4490955C}"/>
              </a:ext>
            </a:extLst>
          </p:cNvPr>
          <p:cNvSpPr txBox="1"/>
          <p:nvPr/>
        </p:nvSpPr>
        <p:spPr>
          <a:xfrm>
            <a:off x="4964983" y="2622214"/>
            <a:ext cx="3335737" cy="9233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defRPr sz="2000" b="1">
                <a:solidFill>
                  <a:srgbClr val="1B1E29"/>
                </a:solidFill>
                <a:latin typeface="Source Sans Pro"/>
              </a:defRPr>
            </a:lvl1pPr>
          </a:lstStyle>
          <a:p>
            <a:pPr marL="0" lvl="1"/>
            <a:r>
              <a:rPr lang="en-US" sz="2000" b="1" dirty="0">
                <a:solidFill>
                  <a:srgbClr val="002E6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Working capital required is about half what is normally needed for contract bonds.</a:t>
            </a:r>
          </a:p>
        </p:txBody>
      </p:sp>
      <p:cxnSp>
        <p:nvCxnSpPr>
          <p:cNvPr id="10" name="Straight Connector 9" descr="&quot; &quot;">
            <a:extLst>
              <a:ext uri="{FF2B5EF4-FFF2-40B4-BE49-F238E27FC236}">
                <a16:creationId xmlns:a16="http://schemas.microsoft.com/office/drawing/2014/main" id="{B1E6F759-DA0A-1B4B-80C9-E2FA4E467DE2}"/>
              </a:ext>
            </a:extLst>
          </p:cNvPr>
          <p:cNvCxnSpPr>
            <a:cxnSpLocks/>
          </p:cNvCxnSpPr>
          <p:nvPr/>
        </p:nvCxnSpPr>
        <p:spPr>
          <a:xfrm flipH="1">
            <a:off x="4832176" y="3950231"/>
            <a:ext cx="4311824" cy="0"/>
          </a:xfrm>
          <a:prstGeom prst="line">
            <a:avLst/>
          </a:prstGeom>
          <a:ln w="12700">
            <a:solidFill>
              <a:srgbClr val="007DBC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7BA18A8-0EA3-CA4A-84D4-EA7D6F6AD1B2}"/>
              </a:ext>
            </a:extLst>
          </p:cNvPr>
          <p:cNvSpPr txBox="1"/>
          <p:nvPr/>
        </p:nvSpPr>
        <p:spPr>
          <a:xfrm>
            <a:off x="4964982" y="4329772"/>
            <a:ext cx="3415569" cy="9233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defRPr sz="2000" b="1">
                <a:solidFill>
                  <a:srgbClr val="1B1E29"/>
                </a:solidFill>
                <a:latin typeface="Source Sans Pro"/>
              </a:defRPr>
            </a:lvl1pPr>
          </a:lstStyle>
          <a:p>
            <a:pPr marL="0" lvl="1"/>
            <a:r>
              <a:rPr lang="en-US" sz="2000" b="1" dirty="0">
                <a:solidFill>
                  <a:srgbClr val="002E6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We count the unused portion of working capital bank lines of credit.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852FEB-A287-734B-9C36-5B01A62B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96510" y="6271147"/>
            <a:ext cx="2057400" cy="365125"/>
          </a:xfrm>
        </p:spPr>
        <p:txBody>
          <a:bodyPr/>
          <a:lstStyle/>
          <a:p>
            <a:fld id="{B1AB44B9-F1EC-4F4B-88D4-413245C9CD3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20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5ECA0-7F57-3249-A92D-EEB052170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58" y="400369"/>
            <a:ext cx="8690919" cy="473235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Prior Approval Program and QuickApp = </a:t>
            </a:r>
            <a:br>
              <a:rPr lang="en-US" sz="3600" dirty="0"/>
            </a:br>
            <a:r>
              <a:rPr lang="en-US" sz="3600" dirty="0"/>
              <a:t>Fast decisions to meet your needs</a:t>
            </a:r>
          </a:p>
        </p:txBody>
      </p:sp>
      <p:pic>
        <p:nvPicPr>
          <p:cNvPr id="44" name="Picture 43" descr="Icon of a sign saying &quot;Only 2 Days&quot;">
            <a:extLst>
              <a:ext uri="{FF2B5EF4-FFF2-40B4-BE49-F238E27FC236}">
                <a16:creationId xmlns:a16="http://schemas.microsoft.com/office/drawing/2014/main" id="{B9912104-003E-D545-A4B1-6D95CEDAC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791" y="1999033"/>
            <a:ext cx="1826989" cy="18925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814F00-4C8E-7F4E-A39F-7935FA930511}"/>
              </a:ext>
            </a:extLst>
          </p:cNvPr>
          <p:cNvSpPr txBox="1"/>
          <p:nvPr/>
        </p:nvSpPr>
        <p:spPr>
          <a:xfrm>
            <a:off x="1187774" y="4341772"/>
            <a:ext cx="3230241" cy="9233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defRPr sz="2000" b="1">
                <a:latin typeface="Source Sans Pro"/>
              </a:defRPr>
            </a:lvl1pPr>
          </a:lstStyle>
          <a:p>
            <a:r>
              <a:rPr lang="en-US" dirty="0">
                <a:solidFill>
                  <a:srgbClr val="CC0000"/>
                </a:solidFill>
              </a:rPr>
              <a:t>Prior approval program </a:t>
            </a:r>
            <a:r>
              <a:rPr lang="en-US" dirty="0"/>
              <a:t>delivers underwriting decisions in </a:t>
            </a:r>
            <a:r>
              <a:rPr lang="en-US" dirty="0">
                <a:solidFill>
                  <a:srgbClr val="207DBB"/>
                </a:solidFill>
              </a:rPr>
              <a:t>2 days.</a:t>
            </a:r>
            <a:r>
              <a:rPr lang="en-US" dirty="0">
                <a:solidFill>
                  <a:srgbClr val="207DBB"/>
                </a:solidFill>
                <a:highlight>
                  <a:srgbClr val="FFFF00"/>
                </a:highlight>
              </a:rPr>
              <a:t> </a:t>
            </a:r>
          </a:p>
        </p:txBody>
      </p:sp>
      <p:pic>
        <p:nvPicPr>
          <p:cNvPr id="4" name="Picture 3" descr="Icon of an arrow circling &quot;24 hours&quot;.">
            <a:extLst>
              <a:ext uri="{FF2B5EF4-FFF2-40B4-BE49-F238E27FC236}">
                <a16:creationId xmlns:a16="http://schemas.microsoft.com/office/drawing/2014/main" id="{E8F40E22-DF22-F143-851A-19CD557361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612" y="2222551"/>
            <a:ext cx="1386498" cy="14434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D3933B-E765-0E42-85CC-B3B8F1985AF9}"/>
              </a:ext>
            </a:extLst>
          </p:cNvPr>
          <p:cNvSpPr txBox="1"/>
          <p:nvPr/>
        </p:nvSpPr>
        <p:spPr>
          <a:xfrm>
            <a:off x="4994210" y="4341772"/>
            <a:ext cx="2855562" cy="9233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600" b="1">
                <a:latin typeface="Source Sans Pro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CC0000"/>
                </a:solidFill>
              </a:rPr>
              <a:t>QuickApp</a:t>
            </a:r>
            <a:r>
              <a:rPr lang="en-US" sz="2000" dirty="0"/>
              <a:t> decisions within </a:t>
            </a:r>
            <a:r>
              <a:rPr lang="en-US" sz="2000" dirty="0">
                <a:solidFill>
                  <a:srgbClr val="207DBB"/>
                </a:solidFill>
              </a:rPr>
              <a:t>24 hours </a:t>
            </a:r>
            <a:r>
              <a:rPr lang="en-US" sz="2000" dirty="0"/>
              <a:t>on bonds of </a:t>
            </a:r>
            <a:r>
              <a:rPr lang="en-US" sz="2000" dirty="0">
                <a:solidFill>
                  <a:srgbClr val="007DBC"/>
                </a:solidFill>
              </a:rPr>
              <a:t>$500,000 or less</a:t>
            </a:r>
            <a:r>
              <a:rPr lang="en-US" sz="2000" dirty="0"/>
              <a:t>. </a:t>
            </a:r>
            <a:endParaRPr lang="en-US" sz="2000" dirty="0">
              <a:solidFill>
                <a:srgbClr val="1B1E29"/>
              </a:solidFill>
            </a:endParaRPr>
          </a:p>
        </p:txBody>
      </p:sp>
      <p:cxnSp>
        <p:nvCxnSpPr>
          <p:cNvPr id="8" name="Straight Connector 7" descr="&quot; &quot;">
            <a:extLst>
              <a:ext uri="{FF2B5EF4-FFF2-40B4-BE49-F238E27FC236}">
                <a16:creationId xmlns:a16="http://schemas.microsoft.com/office/drawing/2014/main" id="{1AF82C3F-48CD-1243-AD10-8F1B353F723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/>
          <p:nvPr/>
        </p:nvCxnSpPr>
        <p:spPr>
          <a:xfrm>
            <a:off x="1187774" y="4139618"/>
            <a:ext cx="548640" cy="0"/>
          </a:xfrm>
          <a:prstGeom prst="line">
            <a:avLst/>
          </a:prstGeom>
          <a:ln w="44450">
            <a:solidFill>
              <a:srgbClr val="007D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 descr="&quot; &quot;">
            <a:extLst>
              <a:ext uri="{FF2B5EF4-FFF2-40B4-BE49-F238E27FC236}">
                <a16:creationId xmlns:a16="http://schemas.microsoft.com/office/drawing/2014/main" id="{68271155-6436-024F-8F18-65784D2CAA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/>
          <p:nvPr/>
        </p:nvCxnSpPr>
        <p:spPr>
          <a:xfrm>
            <a:off x="4994210" y="4139618"/>
            <a:ext cx="548640" cy="0"/>
          </a:xfrm>
          <a:prstGeom prst="line">
            <a:avLst/>
          </a:prstGeom>
          <a:ln w="44450">
            <a:solidFill>
              <a:srgbClr val="007D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852FEB-A287-734B-9C36-5B01A62B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96510" y="6271147"/>
            <a:ext cx="2057400" cy="365125"/>
          </a:xfrm>
        </p:spPr>
        <p:txBody>
          <a:bodyPr/>
          <a:lstStyle/>
          <a:p>
            <a:fld id="{B1AB44B9-F1EC-4F4B-88D4-413245C9CD3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992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A837ED75-9971-3F42-8CD5-8356BA1FF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02651"/>
            <a:ext cx="7886700" cy="810846"/>
          </a:xfrm>
        </p:spPr>
        <p:txBody>
          <a:bodyPr>
            <a:normAutofit/>
          </a:bodyPr>
          <a:lstStyle/>
          <a:p>
            <a:r>
              <a:rPr lang="en-US" sz="3200" dirty="0"/>
              <a:t>Typical surety bond fees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3EA442-D84E-ED42-B182-CD74D6812079}"/>
              </a:ext>
            </a:extLst>
          </p:cNvPr>
          <p:cNvSpPr txBox="1"/>
          <p:nvPr/>
        </p:nvSpPr>
        <p:spPr>
          <a:xfrm>
            <a:off x="5399366" y="2052237"/>
            <a:ext cx="3530143" cy="707886"/>
          </a:xfrm>
          <a:custGeom>
            <a:avLst/>
            <a:gdLst>
              <a:gd name="connsiteX0" fmla="*/ 0 w 1522103"/>
              <a:gd name="connsiteY0" fmla="*/ 0 h 461665"/>
              <a:gd name="connsiteX1" fmla="*/ 1522103 w 1522103"/>
              <a:gd name="connsiteY1" fmla="*/ 0 h 461665"/>
              <a:gd name="connsiteX2" fmla="*/ 1522103 w 1522103"/>
              <a:gd name="connsiteY2" fmla="*/ 461665 h 461665"/>
              <a:gd name="connsiteX3" fmla="*/ 0 w 1522103"/>
              <a:gd name="connsiteY3" fmla="*/ 461665 h 461665"/>
              <a:gd name="connsiteX4" fmla="*/ 0 w 1522103"/>
              <a:gd name="connsiteY4" fmla="*/ 0 h 461665"/>
              <a:gd name="connsiteX0" fmla="*/ 272191 w 1522103"/>
              <a:gd name="connsiteY0" fmla="*/ 322931 h 461665"/>
              <a:gd name="connsiteX1" fmla="*/ 1522103 w 1522103"/>
              <a:gd name="connsiteY1" fmla="*/ 0 h 461665"/>
              <a:gd name="connsiteX2" fmla="*/ 1522103 w 1522103"/>
              <a:gd name="connsiteY2" fmla="*/ 461665 h 461665"/>
              <a:gd name="connsiteX3" fmla="*/ 0 w 1522103"/>
              <a:gd name="connsiteY3" fmla="*/ 461665 h 461665"/>
              <a:gd name="connsiteX4" fmla="*/ 272191 w 1522103"/>
              <a:gd name="connsiteY4" fmla="*/ 322931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2103" h="461665">
                <a:moveTo>
                  <a:pt x="272191" y="322931"/>
                </a:moveTo>
                <a:lnTo>
                  <a:pt x="1522103" y="0"/>
                </a:lnTo>
                <a:lnTo>
                  <a:pt x="1522103" y="461665"/>
                </a:lnTo>
                <a:lnTo>
                  <a:pt x="0" y="461665"/>
                </a:lnTo>
                <a:lnTo>
                  <a:pt x="272191" y="322931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2E6D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Bid bond guarantee fees</a:t>
            </a:r>
          </a:p>
          <a:p>
            <a:r>
              <a:rPr lang="en-US" dirty="0">
                <a:solidFill>
                  <a:srgbClr val="002E6D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Times New Roman" panose="02020603050405020304" pitchFamily="18" charset="0"/>
              </a:rPr>
              <a:t>are never charged by the SBA.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C3D66C-ED29-DF44-B1E9-408E7F5E87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416158" y="3014626"/>
            <a:ext cx="335568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2E6D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Contractor’s fee</a:t>
            </a:r>
          </a:p>
          <a:p>
            <a:r>
              <a:rPr lang="en-US" b="1" dirty="0">
                <a:solidFill>
                  <a:srgbClr val="002E6D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imes New Roman" panose="02020603050405020304" pitchFamily="18" charset="0"/>
              </a:rPr>
              <a:t>0.6% of the contract amount paid to SBA for the guarantee.</a:t>
            </a:r>
            <a:endParaRPr lang="en-US" b="1" dirty="0">
              <a:solidFill>
                <a:srgbClr val="002E6D"/>
              </a:solidFill>
              <a:latin typeface="Source Sans Pro Semibold" panose="020B0503030403020204" pitchFamily="34" charset="0"/>
              <a:ea typeface="Source Sans Pro Semibold" panose="020B05030304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A788EF-A770-452D-B1DF-BF6113945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416158" y="4254014"/>
            <a:ext cx="335568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2E6D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Surety premium</a:t>
            </a:r>
          </a:p>
          <a:p>
            <a:r>
              <a:rPr lang="en-US" b="1" dirty="0">
                <a:solidFill>
                  <a:srgbClr val="002E6D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Times New Roman" panose="02020603050405020304" pitchFamily="18" charset="0"/>
              </a:rPr>
              <a:t>charge paid to the surety company for the bond. </a:t>
            </a:r>
            <a:endParaRPr lang="en-US" b="1" dirty="0">
              <a:solidFill>
                <a:srgbClr val="002E6D"/>
              </a:solidFill>
              <a:latin typeface="Source Sans Pro Semibold" panose="020B0503030403020204" pitchFamily="34" charset="0"/>
              <a:ea typeface="Source Sans Pro Semibold" panose="020B0503030403020204" pitchFamily="34" charset="0"/>
            </a:endParaRPr>
          </a:p>
        </p:txBody>
      </p:sp>
      <p:grpSp>
        <p:nvGrpSpPr>
          <p:cNvPr id="5" name="Group 4" descr="&quot; &quot;">
            <a:extLst>
              <a:ext uri="{FF2B5EF4-FFF2-40B4-BE49-F238E27FC236}">
                <a16:creationId xmlns:a16="http://schemas.microsoft.com/office/drawing/2014/main" id="{7CE02649-60CA-0C49-8186-7B726CB4B579}"/>
              </a:ext>
            </a:extLst>
          </p:cNvPr>
          <p:cNvGrpSpPr/>
          <p:nvPr/>
        </p:nvGrpSpPr>
        <p:grpSpPr>
          <a:xfrm>
            <a:off x="5310430" y="1693092"/>
            <a:ext cx="3833569" cy="3921070"/>
            <a:chOff x="4499661" y="2473111"/>
            <a:chExt cx="3951979" cy="2993052"/>
          </a:xfrm>
        </p:grpSpPr>
        <p:sp>
          <p:nvSpPr>
            <p:cNvPr id="18" name="Rectangle  1">
              <a:extLst>
                <a:ext uri="{FF2B5EF4-FFF2-40B4-BE49-F238E27FC236}">
                  <a16:creationId xmlns:a16="http://schemas.microsoft.com/office/drawing/2014/main" id="{8B0A67BE-6DFF-4F4E-9031-08427F3C7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V="1">
              <a:off x="4499661" y="5320113"/>
              <a:ext cx="3951979" cy="146050"/>
            </a:xfrm>
            <a:prstGeom prst="rect">
              <a:avLst/>
            </a:prstGeom>
            <a:solidFill>
              <a:srgbClr val="002E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 dirty="0">
                <a:solidFill>
                  <a:prstClr val="white"/>
                </a:solidFill>
                <a:latin typeface="Open Sans"/>
              </a:endParaRPr>
            </a:p>
          </p:txBody>
        </p:sp>
        <p:sp>
          <p:nvSpPr>
            <p:cNvPr id="19" name="Rectangle  1">
              <a:extLst>
                <a:ext uri="{FF2B5EF4-FFF2-40B4-BE49-F238E27FC236}">
                  <a16:creationId xmlns:a16="http://schemas.microsoft.com/office/drawing/2014/main" id="{EECEEB45-9DDC-D94E-9DF5-D6A053CFEB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V="1">
              <a:off x="4499661" y="2473111"/>
              <a:ext cx="3951979" cy="14605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 dirty="0">
                <a:solidFill>
                  <a:prstClr val="white"/>
                </a:solidFill>
                <a:latin typeface="Open Sans"/>
              </a:endParaRPr>
            </a:p>
          </p:txBody>
        </p:sp>
      </p:grpSp>
      <p:pic>
        <p:nvPicPr>
          <p:cNvPr id="20" name="Picture 19" descr="Two people work together in an office.">
            <a:extLst>
              <a:ext uri="{FF2B5EF4-FFF2-40B4-BE49-F238E27FC236}">
                <a16:creationId xmlns:a16="http://schemas.microsoft.com/office/drawing/2014/main" id="{5DEDF133-F560-3C45-9575-670382AC3E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629" t="29578" r="2427"/>
          <a:stretch/>
        </p:blipFill>
        <p:spPr>
          <a:xfrm>
            <a:off x="-2" y="1693092"/>
            <a:ext cx="5174788" cy="392107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852FEB-A287-734B-9C36-5B01A62B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96510" y="6271147"/>
            <a:ext cx="2057400" cy="365125"/>
          </a:xfrm>
        </p:spPr>
        <p:txBody>
          <a:bodyPr/>
          <a:lstStyle/>
          <a:p>
            <a:fld id="{B1AB44B9-F1EC-4F4B-88D4-413245C9CD3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21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E5E7292-9E0D-DF4B-8DC8-397C466BA8B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3379" y="457200"/>
            <a:ext cx="8917241" cy="61806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ctr" defTabSz="6857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i="0" kern="1200" spc="-75" baseline="0">
                <a:solidFill>
                  <a:srgbClr val="003F80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marL="0" marR="0" lvl="0" indent="0" algn="ctr" defTabSz="68574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7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charset="0"/>
                <a:cs typeface="Source Sans Pro" charset="0"/>
              </a:rPr>
              <a:t>Find an SBA authorized agent</a:t>
            </a:r>
            <a:endParaRPr kumimoji="0" lang="en-US" sz="3200" b="1" i="0" u="none" strike="noStrike" kern="1200" cap="none" spc="-75" normalizeH="0" baseline="0" noProof="0" dirty="0">
              <a:ln>
                <a:noFill/>
              </a:ln>
              <a:solidFill>
                <a:srgbClr val="003F80"/>
              </a:solidFill>
              <a:effectLst/>
              <a:uLnTx/>
              <a:uFillTx/>
              <a:latin typeface="Source Sans Pro" charset="0"/>
              <a:ea typeface="Source Sans Pro" charset="0"/>
              <a:cs typeface="Source Sans Pro" charset="0"/>
            </a:endParaRPr>
          </a:p>
        </p:txBody>
      </p:sp>
      <p:grpSp>
        <p:nvGrpSpPr>
          <p:cNvPr id="2" name="Group 1" descr="Icon of a mobile device.">
            <a:extLst>
              <a:ext uri="{FF2B5EF4-FFF2-40B4-BE49-F238E27FC236}">
                <a16:creationId xmlns:a16="http://schemas.microsoft.com/office/drawing/2014/main" id="{AB301F06-39F5-47C8-B18B-1ABCC7784617}"/>
              </a:ext>
            </a:extLst>
          </p:cNvPr>
          <p:cNvGrpSpPr/>
          <p:nvPr/>
        </p:nvGrpSpPr>
        <p:grpSpPr>
          <a:xfrm>
            <a:off x="2076450" y="1758950"/>
            <a:ext cx="4991100" cy="3340100"/>
            <a:chOff x="2076450" y="1758950"/>
            <a:chExt cx="4991100" cy="3340100"/>
          </a:xfrm>
        </p:grpSpPr>
        <p:pic>
          <p:nvPicPr>
            <p:cNvPr id="11" name="Picture 10" descr="&quot; &quot;">
              <a:extLst>
                <a:ext uri="{FF2B5EF4-FFF2-40B4-BE49-F238E27FC236}">
                  <a16:creationId xmlns:a16="http://schemas.microsoft.com/office/drawing/2014/main" id="{E41BF67A-AAE1-4049-BE90-621DE2FC7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76450" y="1758950"/>
              <a:ext cx="4991100" cy="3340100"/>
            </a:xfrm>
            <a:prstGeom prst="rect">
              <a:avLst/>
            </a:prstGeom>
          </p:spPr>
        </p:pic>
        <p:pic>
          <p:nvPicPr>
            <p:cNvPr id="12" name="Content Placeholder 2" descr="&quot; &quot;">
              <a:extLst>
                <a:ext uri="{FF2B5EF4-FFF2-40B4-BE49-F238E27FC236}">
                  <a16:creationId xmlns:a16="http://schemas.microsoft.com/office/drawing/2014/main" id="{D5C4C328-5238-0740-94B7-E2F33CB69A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1897" y="2124664"/>
              <a:ext cx="2188965" cy="1652802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3180708" y="5364041"/>
            <a:ext cx="2891342" cy="1036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2E6D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Visit</a:t>
            </a:r>
          </a:p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E6D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sba.gov/osg</a:t>
            </a:r>
          </a:p>
        </p:txBody>
      </p:sp>
    </p:spTree>
    <p:extLst>
      <p:ext uri="{BB962C8B-B14F-4D97-AF65-F5344CB8AC3E}">
        <p14:creationId xmlns:p14="http://schemas.microsoft.com/office/powerpoint/2010/main" val="3983450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1B1E29"/>
      </a:dk1>
      <a:lt1>
        <a:srgbClr val="FFFFFF"/>
      </a:lt1>
      <a:dk2>
        <a:srgbClr val="002E6D"/>
      </a:dk2>
      <a:lt2>
        <a:srgbClr val="007DBC"/>
      </a:lt2>
      <a:accent1>
        <a:srgbClr val="969696"/>
      </a:accent1>
      <a:accent2>
        <a:srgbClr val="197E4E"/>
      </a:accent2>
      <a:accent3>
        <a:srgbClr val="F1C400"/>
      </a:accent3>
      <a:accent4>
        <a:srgbClr val="7AC5EB"/>
      </a:accent4>
      <a:accent5>
        <a:srgbClr val="CC0000"/>
      </a:accent5>
      <a:accent6>
        <a:srgbClr val="FFFFFF"/>
      </a:accent6>
      <a:hlink>
        <a:srgbClr val="007DBC"/>
      </a:hlink>
      <a:folHlink>
        <a:srgbClr val="7AC5EB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BA-Template-4x3" id="{10B8EB85-0603-6C4A-B199-97FFBF5C934D}" vid="{C65D1D54-2505-3642-821A-0245DDC064B5}"/>
    </a:ext>
  </a:extLst>
</a:theme>
</file>

<file path=ppt/theme/theme2.xml><?xml version="1.0" encoding="utf-8"?>
<a:theme xmlns:a="http://schemas.openxmlformats.org/drawingml/2006/main" name="SBG Theme 2018">
  <a:themeElements>
    <a:clrScheme name="Rebrand Palatte">
      <a:dk1>
        <a:srgbClr val="1B1E29"/>
      </a:dk1>
      <a:lt1>
        <a:srgbClr val="FFFFFF"/>
      </a:lt1>
      <a:dk2>
        <a:srgbClr val="002E6D"/>
      </a:dk2>
      <a:lt2>
        <a:srgbClr val="007DBC"/>
      </a:lt2>
      <a:accent1>
        <a:srgbClr val="969696"/>
      </a:accent1>
      <a:accent2>
        <a:srgbClr val="197E4E"/>
      </a:accent2>
      <a:accent3>
        <a:srgbClr val="F1C400"/>
      </a:accent3>
      <a:accent4>
        <a:srgbClr val="7AC5EB"/>
      </a:accent4>
      <a:accent5>
        <a:srgbClr val="CC0000"/>
      </a:accent5>
      <a:accent6>
        <a:srgbClr val="FFFFFF"/>
      </a:accent6>
      <a:hlink>
        <a:srgbClr val="007DBC"/>
      </a:hlink>
      <a:folHlink>
        <a:srgbClr val="7AC5EB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BA-Template-4x3" id="{10B8EB85-0603-6C4A-B199-97FFBF5C934D}" vid="{C65D1D54-2505-3642-821A-0245DDC064B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187320605FB748B18786FF29254100" ma:contentTypeVersion="10" ma:contentTypeDescription="Create a new document." ma:contentTypeScope="" ma:versionID="5961d0387812804d098bd3ad34367b6d">
  <xsd:schema xmlns:xsd="http://www.w3.org/2001/XMLSchema" xmlns:xs="http://www.w3.org/2001/XMLSchema" xmlns:p="http://schemas.microsoft.com/office/2006/metadata/properties" xmlns:ns2="0888c40d-087b-41b9-9e7b-22a3821025bb" xmlns:ns3="d646dc97-ec4a-40d3-bc4b-fd12d66bff06" targetNamespace="http://schemas.microsoft.com/office/2006/metadata/properties" ma:root="true" ma:fieldsID="878e47e757f7fad4d28263973831ca6d" ns2:_="" ns3:_="">
    <xsd:import namespace="0888c40d-087b-41b9-9e7b-22a3821025bb"/>
    <xsd:import namespace="d646dc97-ec4a-40d3-bc4b-fd12d66bff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88c40d-087b-41b9-9e7b-22a3821025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46dc97-ec4a-40d3-bc4b-fd12d66bff0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646dc97-ec4a-40d3-bc4b-fd12d66bff06">
      <UserInfo>
        <DisplayName>Shaeffers, Joe Ann</DisplayName>
        <AccountId>3010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85DB3626-63E2-462F-9586-1AF8B3BAA9D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35A418-EF2C-4C63-A4F9-A26E5B1432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88c40d-087b-41b9-9e7b-22a3821025bb"/>
    <ds:schemaRef ds:uri="d646dc97-ec4a-40d3-bc4b-fd12d66bff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B4868AA-5616-4225-BE3D-74CBF4BE4004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  <ds:schemaRef ds:uri="d646dc97-ec4a-40d3-bc4b-fd12d66bff06"/>
    <ds:schemaRef ds:uri="0888c40d-087b-41b9-9e7b-22a3821025bb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8749</TotalTime>
  <Words>418</Words>
  <Application>Microsoft Office PowerPoint</Application>
  <PresentationFormat>On-screen Show (4:3)</PresentationFormat>
  <Paragraphs>68</Paragraphs>
  <Slides>12</Slides>
  <Notes>12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Open Sans</vt:lpstr>
      <vt:lpstr>Source Sans Pro</vt:lpstr>
      <vt:lpstr>Source Sans Pro Semibold</vt:lpstr>
      <vt:lpstr>Office Theme</vt:lpstr>
      <vt:lpstr>SBG Theme 2018</vt:lpstr>
      <vt:lpstr>Surety Bond Guarantee Program for Small Businesses</vt:lpstr>
      <vt:lpstr>sba.gov/osg </vt:lpstr>
      <vt:lpstr>SBA guarantees contract bonds</vt:lpstr>
      <vt:lpstr>We help small businesses facing barriers to success by creating access and opportunity for them  to qualify for contract bonding, increase bonding capacity, and grow their business. </vt:lpstr>
      <vt:lpstr>Providing access and  creating stability</vt:lpstr>
      <vt:lpstr>Benefits of SBA guaranteed bonds</vt:lpstr>
      <vt:lpstr>Prior Approval Program and QuickApp =  Fast decisions to meet your needs</vt:lpstr>
      <vt:lpstr>Typical surety bond fees</vt:lpstr>
      <vt:lpstr>Find an SBA authorized agent</vt:lpstr>
      <vt:lpstr>Vera Hall, Small Business Owner</vt:lpstr>
      <vt:lpstr>Small Business Resources</vt:lpstr>
      <vt:lpstr>Thank you! 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goes here</dc:title>
  <dc:creator>Tamara E. Murray</dc:creator>
  <cp:lastModifiedBy>YolandaGJohnson</cp:lastModifiedBy>
  <cp:revision>217</cp:revision>
  <cp:lastPrinted>2021-10-06T18:00:18Z</cp:lastPrinted>
  <dcterms:created xsi:type="dcterms:W3CDTF">2020-09-09T18:26:57Z</dcterms:created>
  <dcterms:modified xsi:type="dcterms:W3CDTF">2024-10-08T01:48:15Z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0x0101006B187320605FB748B18786FF29254100</vt:lpwstr>
  </property>
</Properties>
</file>