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sldIdLst>
    <p:sldId id="303" r:id="rId5"/>
    <p:sldId id="306" r:id="rId6"/>
    <p:sldId id="319" r:id="rId7"/>
    <p:sldId id="358" r:id="rId8"/>
    <p:sldId id="3776" r:id="rId9"/>
    <p:sldId id="337" r:id="rId10"/>
    <p:sldId id="2826" r:id="rId11"/>
    <p:sldId id="2143" r:id="rId12"/>
    <p:sldId id="317" r:id="rId13"/>
    <p:sldId id="318" r:id="rId14"/>
    <p:sldId id="2132" r:id="rId15"/>
    <p:sldId id="3738" r:id="rId16"/>
    <p:sldId id="273" r:id="rId17"/>
    <p:sldId id="3122" r:id="rId18"/>
    <p:sldId id="2133" r:id="rId19"/>
    <p:sldId id="2134" r:id="rId20"/>
    <p:sldId id="2135" r:id="rId21"/>
    <p:sldId id="2137" r:id="rId22"/>
    <p:sldId id="2131" r:id="rId23"/>
    <p:sldId id="2140" r:id="rId24"/>
    <p:sldId id="310" r:id="rId25"/>
    <p:sldId id="2144" r:id="rId26"/>
    <p:sldId id="2141" r:id="rId27"/>
    <p:sldId id="3745" r:id="rId28"/>
    <p:sldId id="286" r:id="rId29"/>
    <p:sldId id="287" r:id="rId30"/>
    <p:sldId id="290" r:id="rId31"/>
    <p:sldId id="3774" r:id="rId32"/>
    <p:sldId id="2145" r:id="rId33"/>
    <p:sldId id="3744" r:id="rId34"/>
    <p:sldId id="2767" r:id="rId35"/>
    <p:sldId id="354" r:id="rId3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14D12-084A-2870-006E-5273F0C4DEF0}" name="Brian Mays" initials="BM" userId="S::brian.mays@dcgcommunications.com::14df9ed7-55bf-4cc9-9ed4-811956efb20f" providerId="AD"/>
  <p188:author id="{DB604534-D139-D949-F66C-44A9996850B5}" name="Yoder, Nicole A. (Contractor)" initials="YNA(" userId="S::nayoder@sba.gov::cc892f54-7258-4db8-901e-27799e0ea7d4" providerId="AD"/>
  <p188:author id="{560E9AC1-0631-3FF4-32D6-9342BAB5DD86}" name="Mays, Brian K. (Contractor)" initials="MBK(" userId="S::bkmays@sba.gov::175dd2b7-bded-4150-8158-9fa3e9ac2777" providerId="AD"/>
  <p188:author id="{74DBE3D5-2BE0-5D02-909A-29528739800E}" name="Nicole Yoder" initials="NY" userId="S::nicole.yoder@dcgcommunications.com::4f484a13-eecb-4955-92d3-b541256af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4" autoAdjust="0"/>
    <p:restoredTop sz="94712" autoAdjust="0"/>
  </p:normalViewPr>
  <p:slideViewPr>
    <p:cSldViewPr snapToGrid="0">
      <p:cViewPr varScale="1">
        <p:scale>
          <a:sx n="108" d="100"/>
          <a:sy n="108" d="100"/>
        </p:scale>
        <p:origin x="1032" y="102"/>
      </p:cViewPr>
      <p:guideLst/>
    </p:cSldViewPr>
  </p:slideViewPr>
  <p:outlineViewPr>
    <p:cViewPr>
      <p:scale>
        <a:sx n="33" d="100"/>
        <a:sy n="33" d="100"/>
      </p:scale>
      <p:origin x="0" y="-279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F0613-DC0D-4439-AF71-29EDE722A5DC}"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F7D23EBA-61C2-4D9C-98CB-06D331BBA28B}">
      <dgm:prSet/>
      <dgm:spPr/>
      <dgm:t>
        <a:bodyPr/>
        <a:lstStyle/>
        <a:p>
          <a:r>
            <a:rPr lang="en-US" dirty="0"/>
            <a:t>Visit</a:t>
          </a:r>
        </a:p>
      </dgm:t>
      <dgm:extLst>
        <a:ext uri="{E40237B7-FDA0-4F09-8148-C483321AD2D9}">
          <dgm14:cNvPr xmlns:dgm14="http://schemas.microsoft.com/office/drawing/2010/diagram" id="0" name="" descr="Visit&#10;"/>
        </a:ext>
      </dgm:extLst>
    </dgm:pt>
    <dgm:pt modelId="{3092CAB9-C08D-4BF0-8313-EC488D26D364}" type="parTrans" cxnId="{DD4E4935-F24E-4A83-B9B2-32666A9E736D}">
      <dgm:prSet/>
      <dgm:spPr/>
      <dgm:t>
        <a:bodyPr/>
        <a:lstStyle/>
        <a:p>
          <a:endParaRPr lang="en-US"/>
        </a:p>
      </dgm:t>
    </dgm:pt>
    <dgm:pt modelId="{5BCD0DCA-2387-4D26-B30E-D14607CC0CDD}" type="sibTrans" cxnId="{DD4E4935-F24E-4A83-B9B2-32666A9E736D}">
      <dgm:prSet/>
      <dgm:spPr/>
      <dgm:t>
        <a:bodyPr/>
        <a:lstStyle/>
        <a:p>
          <a:endParaRPr lang="en-US"/>
        </a:p>
      </dgm:t>
    </dgm:pt>
    <dgm:pt modelId="{D1D97E23-9729-427A-9FEB-BB7D9A022D15}">
      <dgm:prSet/>
      <dgm:spPr/>
      <dgm:t>
        <a:bodyPr/>
        <a:lstStyle/>
        <a:p>
          <a:r>
            <a:rPr lang="en-US" dirty="0"/>
            <a:t>Visit SBA’s website:  www.sba.gov/vetcert </a:t>
          </a:r>
        </a:p>
      </dgm:t>
      <dgm:extLst>
        <a:ext uri="{E40237B7-FDA0-4F09-8148-C483321AD2D9}">
          <dgm14:cNvPr xmlns:dgm14="http://schemas.microsoft.com/office/drawing/2010/diagram" id="0" name="" descr="Visit SBA’s website:  www.sba.gov/vetcert &#10;&#10;"/>
        </a:ext>
      </dgm:extLst>
    </dgm:pt>
    <dgm:pt modelId="{92017B0B-B633-4D7C-949A-2172000F737F}" type="parTrans" cxnId="{31F1672B-1670-4AF4-A24E-7445BE6B564A}">
      <dgm:prSet/>
      <dgm:spPr/>
      <dgm:t>
        <a:bodyPr/>
        <a:lstStyle/>
        <a:p>
          <a:endParaRPr lang="en-US"/>
        </a:p>
      </dgm:t>
    </dgm:pt>
    <dgm:pt modelId="{49D457D2-BFAE-423E-A140-C6773671533C}" type="sibTrans" cxnId="{31F1672B-1670-4AF4-A24E-7445BE6B564A}">
      <dgm:prSet/>
      <dgm:spPr/>
      <dgm:t>
        <a:bodyPr/>
        <a:lstStyle/>
        <a:p>
          <a:endParaRPr lang="en-US"/>
        </a:p>
      </dgm:t>
    </dgm:pt>
    <dgm:pt modelId="{9FB2BE7D-ABA9-4C5C-A3EC-5D825491728A}">
      <dgm:prSet/>
      <dgm:spPr/>
      <dgm:t>
        <a:bodyPr/>
        <a:lstStyle/>
        <a:p>
          <a:r>
            <a:rPr lang="en-US"/>
            <a:t>Email</a:t>
          </a:r>
        </a:p>
      </dgm:t>
    </dgm:pt>
    <dgm:pt modelId="{9A2B85F7-48D1-49FF-AAD3-F27671DD19A9}" type="parTrans" cxnId="{4AF9D57A-0E03-4EC6-A38F-9D8065C076CA}">
      <dgm:prSet/>
      <dgm:spPr/>
      <dgm:t>
        <a:bodyPr/>
        <a:lstStyle/>
        <a:p>
          <a:endParaRPr lang="en-US"/>
        </a:p>
      </dgm:t>
    </dgm:pt>
    <dgm:pt modelId="{F70216CF-9963-4B63-BA41-EC02DFCEA07D}" type="sibTrans" cxnId="{4AF9D57A-0E03-4EC6-A38F-9D8065C076CA}">
      <dgm:prSet/>
      <dgm:spPr/>
      <dgm:t>
        <a:bodyPr/>
        <a:lstStyle/>
        <a:p>
          <a:endParaRPr lang="en-US"/>
        </a:p>
      </dgm:t>
    </dgm:pt>
    <dgm:pt modelId="{520A7BD2-895E-41BD-A74B-4FCBEA030521}">
      <dgm:prSet/>
      <dgm:spPr/>
      <dgm:t>
        <a:bodyPr/>
        <a:lstStyle/>
        <a:p>
          <a:r>
            <a:rPr lang="en-US" dirty="0"/>
            <a:t>Email vetcert@sba.gov</a:t>
          </a:r>
        </a:p>
      </dgm:t>
      <dgm:extLst>
        <a:ext uri="{E40237B7-FDA0-4F09-8148-C483321AD2D9}">
          <dgm14:cNvPr xmlns:dgm14="http://schemas.microsoft.com/office/drawing/2010/diagram" id="0" name="" descr="Email vetcert@sba.gov&#10;"/>
        </a:ext>
      </dgm:extLst>
    </dgm:pt>
    <dgm:pt modelId="{8CA70BE4-D414-4EAE-8380-A7AC4BCECA28}" type="parTrans" cxnId="{17F5F82E-67F4-4A67-A432-9CE1F8F76CEC}">
      <dgm:prSet/>
      <dgm:spPr/>
      <dgm:t>
        <a:bodyPr/>
        <a:lstStyle/>
        <a:p>
          <a:endParaRPr lang="en-US"/>
        </a:p>
      </dgm:t>
    </dgm:pt>
    <dgm:pt modelId="{DD9FC626-4AED-42D6-A2F4-B2C248AF5EEA}" type="sibTrans" cxnId="{17F5F82E-67F4-4A67-A432-9CE1F8F76CEC}">
      <dgm:prSet/>
      <dgm:spPr/>
      <dgm:t>
        <a:bodyPr/>
        <a:lstStyle/>
        <a:p>
          <a:endParaRPr lang="en-US"/>
        </a:p>
      </dgm:t>
    </dgm:pt>
    <dgm:pt modelId="{0A698F45-47DC-4655-8F0B-A4417F5D6715}">
      <dgm:prSet/>
      <dgm:spPr/>
      <dgm:t>
        <a:bodyPr/>
        <a:lstStyle/>
        <a:p>
          <a:r>
            <a:rPr lang="en-US"/>
            <a:t>Contact</a:t>
          </a:r>
        </a:p>
      </dgm:t>
    </dgm:pt>
    <dgm:pt modelId="{95205F99-B592-495F-8AA3-1F33930A5B29}" type="parTrans" cxnId="{F5FFAE26-B6A8-4121-91CA-115908388C88}">
      <dgm:prSet/>
      <dgm:spPr/>
      <dgm:t>
        <a:bodyPr/>
        <a:lstStyle/>
        <a:p>
          <a:endParaRPr lang="en-US"/>
        </a:p>
      </dgm:t>
    </dgm:pt>
    <dgm:pt modelId="{745A166F-FA06-4C4E-9465-E8EBE8FFABDA}" type="sibTrans" cxnId="{F5FFAE26-B6A8-4121-91CA-115908388C88}">
      <dgm:prSet/>
      <dgm:spPr/>
      <dgm:t>
        <a:bodyPr/>
        <a:lstStyle/>
        <a:p>
          <a:endParaRPr lang="en-US"/>
        </a:p>
      </dgm:t>
    </dgm:pt>
    <dgm:pt modelId="{A9E8C208-4F7E-47E6-AD34-CEFE77F27012}">
      <dgm:prSet/>
      <dgm:spPr/>
      <dgm:t>
        <a:bodyPr/>
        <a:lstStyle/>
        <a:p>
          <a:r>
            <a:rPr lang="en-US"/>
            <a:t>Contact the dedicated toll-free call center: 800-862-8088</a:t>
          </a:r>
        </a:p>
      </dgm:t>
    </dgm:pt>
    <dgm:pt modelId="{210FF0AA-845D-41AD-BF11-F764F7DF42B4}" type="parTrans" cxnId="{D8CF50DD-D4D6-4054-9574-C918E7F8E19D}">
      <dgm:prSet/>
      <dgm:spPr/>
      <dgm:t>
        <a:bodyPr/>
        <a:lstStyle/>
        <a:p>
          <a:endParaRPr lang="en-US"/>
        </a:p>
      </dgm:t>
    </dgm:pt>
    <dgm:pt modelId="{D3B9AA21-BFAB-44F7-ABBC-422E821F47C1}" type="sibTrans" cxnId="{D8CF50DD-D4D6-4054-9574-C918E7F8E19D}">
      <dgm:prSet/>
      <dgm:spPr/>
      <dgm:t>
        <a:bodyPr/>
        <a:lstStyle/>
        <a:p>
          <a:endParaRPr lang="en-US"/>
        </a:p>
      </dgm:t>
    </dgm:pt>
    <dgm:pt modelId="{701D9601-940B-4EC6-B5EC-AC9CBAFDABDD}">
      <dgm:prSet/>
      <dgm:spPr/>
      <dgm:t>
        <a:bodyPr/>
        <a:lstStyle/>
        <a:p>
          <a:r>
            <a:rPr lang="en-US"/>
            <a:t>Monday -Friday, 8 a.m. – 6 p.m. ET</a:t>
          </a:r>
        </a:p>
      </dgm:t>
    </dgm:pt>
    <dgm:pt modelId="{15568F39-4387-47B9-90BF-8E041CFA89FC}" type="parTrans" cxnId="{F45F01E7-1FF6-4B00-AC7E-BF812D0882C7}">
      <dgm:prSet/>
      <dgm:spPr/>
      <dgm:t>
        <a:bodyPr/>
        <a:lstStyle/>
        <a:p>
          <a:endParaRPr lang="en-US"/>
        </a:p>
      </dgm:t>
    </dgm:pt>
    <dgm:pt modelId="{27085FD4-9F86-40DE-8D92-D080167FD1D2}" type="sibTrans" cxnId="{F45F01E7-1FF6-4B00-AC7E-BF812D0882C7}">
      <dgm:prSet/>
      <dgm:spPr/>
      <dgm:t>
        <a:bodyPr/>
        <a:lstStyle/>
        <a:p>
          <a:endParaRPr lang="en-US"/>
        </a:p>
      </dgm:t>
    </dgm:pt>
    <dgm:pt modelId="{26C18E92-3C02-439A-8648-1634170EAD84}">
      <dgm:prSet/>
      <dgm:spPr/>
      <dgm:t>
        <a:bodyPr/>
        <a:lstStyle/>
        <a:p>
          <a:r>
            <a:rPr lang="en-US"/>
            <a:t>Visit</a:t>
          </a:r>
        </a:p>
      </dgm:t>
    </dgm:pt>
    <dgm:pt modelId="{1F173E7E-2C9C-43CD-8212-3B3415461C60}" type="parTrans" cxnId="{3EC4F568-9416-4D2F-A28B-591B9620B4A8}">
      <dgm:prSet/>
      <dgm:spPr/>
      <dgm:t>
        <a:bodyPr/>
        <a:lstStyle/>
        <a:p>
          <a:endParaRPr lang="en-US"/>
        </a:p>
      </dgm:t>
    </dgm:pt>
    <dgm:pt modelId="{B8CB692F-8C85-42AB-A2EB-FCF074B96D86}" type="sibTrans" cxnId="{3EC4F568-9416-4D2F-A28B-591B9620B4A8}">
      <dgm:prSet/>
      <dgm:spPr/>
      <dgm:t>
        <a:bodyPr/>
        <a:lstStyle/>
        <a:p>
          <a:endParaRPr lang="en-US"/>
        </a:p>
      </dgm:t>
    </dgm:pt>
    <dgm:pt modelId="{C5637394-7D0D-4EF1-BC0B-D379BFE4898F}">
      <dgm:prSet/>
      <dgm:spPr/>
      <dgm:t>
        <a:bodyPr/>
        <a:lstStyle/>
        <a:p>
          <a:r>
            <a:rPr lang="en-US"/>
            <a:t>Visit the Frequently Asked Questions on the VetCert platform</a:t>
          </a:r>
        </a:p>
      </dgm:t>
    </dgm:pt>
    <dgm:pt modelId="{B1F3F58B-6CDE-4711-9863-20649875000F}" type="parTrans" cxnId="{C7697E05-BD67-4DA1-9BE6-29BAC9E39C61}">
      <dgm:prSet/>
      <dgm:spPr/>
      <dgm:t>
        <a:bodyPr/>
        <a:lstStyle/>
        <a:p>
          <a:endParaRPr lang="en-US"/>
        </a:p>
      </dgm:t>
    </dgm:pt>
    <dgm:pt modelId="{C314E670-E091-46BE-8291-3CBD1A365EA7}" type="sibTrans" cxnId="{C7697E05-BD67-4DA1-9BE6-29BAC9E39C61}">
      <dgm:prSet/>
      <dgm:spPr/>
      <dgm:t>
        <a:bodyPr/>
        <a:lstStyle/>
        <a:p>
          <a:endParaRPr lang="en-US"/>
        </a:p>
      </dgm:t>
    </dgm:pt>
    <dgm:pt modelId="{B3F605B6-EB8A-4D66-A537-A027D9D5BE14}">
      <dgm:prSet/>
      <dgm:spPr/>
      <dgm:t>
        <a:bodyPr/>
        <a:lstStyle/>
        <a:p>
          <a:r>
            <a:rPr lang="en-US"/>
            <a:t>Veterans.certify.sba.gov </a:t>
          </a:r>
        </a:p>
      </dgm:t>
    </dgm:pt>
    <dgm:pt modelId="{3DD9CD00-2E5E-43DA-AB58-3BB2087654CA}" type="parTrans" cxnId="{71F8B3DA-0CB6-48C3-AB14-F56841CBFE3D}">
      <dgm:prSet/>
      <dgm:spPr/>
      <dgm:t>
        <a:bodyPr/>
        <a:lstStyle/>
        <a:p>
          <a:endParaRPr lang="en-US"/>
        </a:p>
      </dgm:t>
    </dgm:pt>
    <dgm:pt modelId="{BD30CC36-1532-408C-9B05-20B7649A18C6}" type="sibTrans" cxnId="{71F8B3DA-0CB6-48C3-AB14-F56841CBFE3D}">
      <dgm:prSet/>
      <dgm:spPr/>
      <dgm:t>
        <a:bodyPr/>
        <a:lstStyle/>
        <a:p>
          <a:endParaRPr lang="en-US"/>
        </a:p>
      </dgm:t>
    </dgm:pt>
    <dgm:pt modelId="{2B9757DB-3332-407D-9AD2-047EF9EE0166}" type="pres">
      <dgm:prSet presAssocID="{707F0613-DC0D-4439-AF71-29EDE722A5DC}" presName="vert0" presStyleCnt="0">
        <dgm:presLayoutVars>
          <dgm:dir/>
          <dgm:animOne val="branch"/>
          <dgm:animLvl val="lvl"/>
        </dgm:presLayoutVars>
      </dgm:prSet>
      <dgm:spPr/>
    </dgm:pt>
    <dgm:pt modelId="{7E2929ED-8E45-48DF-9D75-14EB76895484}" type="pres">
      <dgm:prSet presAssocID="{F7D23EBA-61C2-4D9C-98CB-06D331BBA28B}" presName="thickLine" presStyleLbl="alignNode1" presStyleIdx="0" presStyleCnt="4"/>
      <dgm:spPr/>
    </dgm:pt>
    <dgm:pt modelId="{AA12878D-8D19-43BE-96E1-00772FAF6D77}" type="pres">
      <dgm:prSet presAssocID="{F7D23EBA-61C2-4D9C-98CB-06D331BBA28B}" presName="horz1" presStyleCnt="0"/>
      <dgm:spPr/>
    </dgm:pt>
    <dgm:pt modelId="{B3F8DB50-5893-41B4-8D9A-C658A8ADDDE8}" type="pres">
      <dgm:prSet presAssocID="{F7D23EBA-61C2-4D9C-98CB-06D331BBA28B}" presName="tx1" presStyleLbl="revTx" presStyleIdx="0" presStyleCnt="10"/>
      <dgm:spPr/>
    </dgm:pt>
    <dgm:pt modelId="{2EFF3EC4-34F4-48CA-93C0-C53C11159FBF}" type="pres">
      <dgm:prSet presAssocID="{F7D23EBA-61C2-4D9C-98CB-06D331BBA28B}" presName="vert1" presStyleCnt="0"/>
      <dgm:spPr/>
    </dgm:pt>
    <dgm:pt modelId="{A3933EF8-896C-4633-8A8C-F7DCC2B37432}" type="pres">
      <dgm:prSet presAssocID="{D1D97E23-9729-427A-9FEB-BB7D9A022D15}" presName="vertSpace2a" presStyleCnt="0"/>
      <dgm:spPr/>
    </dgm:pt>
    <dgm:pt modelId="{6CD3D9BC-9178-4769-B712-3083EE4BD4C7}" type="pres">
      <dgm:prSet presAssocID="{D1D97E23-9729-427A-9FEB-BB7D9A022D15}" presName="horz2" presStyleCnt="0"/>
      <dgm:spPr/>
    </dgm:pt>
    <dgm:pt modelId="{D0711E2D-3BE8-448B-8BCC-092E73D94559}" type="pres">
      <dgm:prSet presAssocID="{D1D97E23-9729-427A-9FEB-BB7D9A022D15}" presName="horzSpace2" presStyleCnt="0"/>
      <dgm:spPr/>
    </dgm:pt>
    <dgm:pt modelId="{33A83CE7-E740-4B63-9741-9EB85F257DC4}" type="pres">
      <dgm:prSet presAssocID="{D1D97E23-9729-427A-9FEB-BB7D9A022D15}" presName="tx2" presStyleLbl="revTx" presStyleIdx="1" presStyleCnt="10"/>
      <dgm:spPr/>
    </dgm:pt>
    <dgm:pt modelId="{76475827-E91C-45D1-B60E-A5E0A6B653A1}" type="pres">
      <dgm:prSet presAssocID="{D1D97E23-9729-427A-9FEB-BB7D9A022D15}" presName="vert2" presStyleCnt="0"/>
      <dgm:spPr/>
    </dgm:pt>
    <dgm:pt modelId="{2319EBA6-68BD-4591-895E-A3ABBC2824ED}" type="pres">
      <dgm:prSet presAssocID="{D1D97E23-9729-427A-9FEB-BB7D9A022D15}" presName="thinLine2b" presStyleLbl="callout" presStyleIdx="0" presStyleCnt="4"/>
      <dgm:spPr/>
    </dgm:pt>
    <dgm:pt modelId="{7D0D4989-6879-4936-927C-2B7487A3AD76}" type="pres">
      <dgm:prSet presAssocID="{D1D97E23-9729-427A-9FEB-BB7D9A022D15}" presName="vertSpace2b" presStyleCnt="0"/>
      <dgm:spPr/>
    </dgm:pt>
    <dgm:pt modelId="{607F3161-09F8-474F-BDC0-BF7E264AC00B}" type="pres">
      <dgm:prSet presAssocID="{9FB2BE7D-ABA9-4C5C-A3EC-5D825491728A}" presName="thickLine" presStyleLbl="alignNode1" presStyleIdx="1" presStyleCnt="4"/>
      <dgm:spPr/>
    </dgm:pt>
    <dgm:pt modelId="{B2B33198-B2E0-4244-93D0-2D5B8AFDBAC7}" type="pres">
      <dgm:prSet presAssocID="{9FB2BE7D-ABA9-4C5C-A3EC-5D825491728A}" presName="horz1" presStyleCnt="0"/>
      <dgm:spPr/>
    </dgm:pt>
    <dgm:pt modelId="{615E8AEF-E49F-452F-9EEE-88C8138FF2FA}" type="pres">
      <dgm:prSet presAssocID="{9FB2BE7D-ABA9-4C5C-A3EC-5D825491728A}" presName="tx1" presStyleLbl="revTx" presStyleIdx="2" presStyleCnt="10"/>
      <dgm:spPr/>
    </dgm:pt>
    <dgm:pt modelId="{68091700-D2BB-469C-AB13-A0EF8D4AC4EF}" type="pres">
      <dgm:prSet presAssocID="{9FB2BE7D-ABA9-4C5C-A3EC-5D825491728A}" presName="vert1" presStyleCnt="0"/>
      <dgm:spPr/>
    </dgm:pt>
    <dgm:pt modelId="{25457A20-C972-41E5-9132-367A9E56A4FD}" type="pres">
      <dgm:prSet presAssocID="{520A7BD2-895E-41BD-A74B-4FCBEA030521}" presName="vertSpace2a" presStyleCnt="0"/>
      <dgm:spPr/>
    </dgm:pt>
    <dgm:pt modelId="{9488A8DE-7018-4C98-B26E-46DA608D99C1}" type="pres">
      <dgm:prSet presAssocID="{520A7BD2-895E-41BD-A74B-4FCBEA030521}" presName="horz2" presStyleCnt="0"/>
      <dgm:spPr/>
    </dgm:pt>
    <dgm:pt modelId="{6C815716-8328-433D-B364-BCA9978E2C5D}" type="pres">
      <dgm:prSet presAssocID="{520A7BD2-895E-41BD-A74B-4FCBEA030521}" presName="horzSpace2" presStyleCnt="0"/>
      <dgm:spPr/>
    </dgm:pt>
    <dgm:pt modelId="{22987190-6BF3-427A-AF53-467E857F06E9}" type="pres">
      <dgm:prSet presAssocID="{520A7BD2-895E-41BD-A74B-4FCBEA030521}" presName="tx2" presStyleLbl="revTx" presStyleIdx="3" presStyleCnt="10"/>
      <dgm:spPr/>
    </dgm:pt>
    <dgm:pt modelId="{3147704F-AE08-48DF-9C06-8515AD49CA14}" type="pres">
      <dgm:prSet presAssocID="{520A7BD2-895E-41BD-A74B-4FCBEA030521}" presName="vert2" presStyleCnt="0"/>
      <dgm:spPr/>
    </dgm:pt>
    <dgm:pt modelId="{E7DF511A-9DF3-4DA6-A137-8E27776A8652}" type="pres">
      <dgm:prSet presAssocID="{520A7BD2-895E-41BD-A74B-4FCBEA030521}" presName="thinLine2b" presStyleLbl="callout" presStyleIdx="1" presStyleCnt="4"/>
      <dgm:spPr/>
    </dgm:pt>
    <dgm:pt modelId="{443EE1AF-F622-4500-BB76-2AAB1A9D5DB9}" type="pres">
      <dgm:prSet presAssocID="{520A7BD2-895E-41BD-A74B-4FCBEA030521}" presName="vertSpace2b" presStyleCnt="0"/>
      <dgm:spPr/>
    </dgm:pt>
    <dgm:pt modelId="{FFA18BE9-F138-42FE-B9D1-F242F7415966}" type="pres">
      <dgm:prSet presAssocID="{0A698F45-47DC-4655-8F0B-A4417F5D6715}" presName="thickLine" presStyleLbl="alignNode1" presStyleIdx="2" presStyleCnt="4"/>
      <dgm:spPr/>
    </dgm:pt>
    <dgm:pt modelId="{DF7E70A5-2A3A-44CD-9A0F-39F8D6364DDE}" type="pres">
      <dgm:prSet presAssocID="{0A698F45-47DC-4655-8F0B-A4417F5D6715}" presName="horz1" presStyleCnt="0"/>
      <dgm:spPr/>
    </dgm:pt>
    <dgm:pt modelId="{0F67FEA8-F222-4A81-AE4B-ECA4ADFEB5FE}" type="pres">
      <dgm:prSet presAssocID="{0A698F45-47DC-4655-8F0B-A4417F5D6715}" presName="tx1" presStyleLbl="revTx" presStyleIdx="4" presStyleCnt="10"/>
      <dgm:spPr/>
    </dgm:pt>
    <dgm:pt modelId="{905F14DB-CD0B-4EBB-A45F-96BBD7CCBD04}" type="pres">
      <dgm:prSet presAssocID="{0A698F45-47DC-4655-8F0B-A4417F5D6715}" presName="vert1" presStyleCnt="0"/>
      <dgm:spPr/>
    </dgm:pt>
    <dgm:pt modelId="{CDB002D7-CAEA-43E7-899E-1627FDA05A71}" type="pres">
      <dgm:prSet presAssocID="{A9E8C208-4F7E-47E6-AD34-CEFE77F27012}" presName="vertSpace2a" presStyleCnt="0"/>
      <dgm:spPr/>
    </dgm:pt>
    <dgm:pt modelId="{3C4EB933-B05C-416C-90A6-F58427F97D9E}" type="pres">
      <dgm:prSet presAssocID="{A9E8C208-4F7E-47E6-AD34-CEFE77F27012}" presName="horz2" presStyleCnt="0"/>
      <dgm:spPr/>
    </dgm:pt>
    <dgm:pt modelId="{1DA7A5DA-65DD-4ABD-B5B1-2656767F8E14}" type="pres">
      <dgm:prSet presAssocID="{A9E8C208-4F7E-47E6-AD34-CEFE77F27012}" presName="horzSpace2" presStyleCnt="0"/>
      <dgm:spPr/>
    </dgm:pt>
    <dgm:pt modelId="{6E2BABD7-4517-47B7-B991-022650A03E35}" type="pres">
      <dgm:prSet presAssocID="{A9E8C208-4F7E-47E6-AD34-CEFE77F27012}" presName="tx2" presStyleLbl="revTx" presStyleIdx="5" presStyleCnt="10"/>
      <dgm:spPr/>
    </dgm:pt>
    <dgm:pt modelId="{7BDE7723-2EB5-4A19-B7C6-4794B3C56709}" type="pres">
      <dgm:prSet presAssocID="{A9E8C208-4F7E-47E6-AD34-CEFE77F27012}" presName="vert2" presStyleCnt="0"/>
      <dgm:spPr/>
    </dgm:pt>
    <dgm:pt modelId="{9D5DCFA4-3ACD-461F-BE61-ADE3E827567E}" type="pres">
      <dgm:prSet presAssocID="{701D9601-940B-4EC6-B5EC-AC9CBAFDABDD}" presName="horz3" presStyleCnt="0"/>
      <dgm:spPr/>
    </dgm:pt>
    <dgm:pt modelId="{CD236AED-8B2E-40D9-BB33-E0FAFEC3F781}" type="pres">
      <dgm:prSet presAssocID="{701D9601-940B-4EC6-B5EC-AC9CBAFDABDD}" presName="horzSpace3" presStyleCnt="0"/>
      <dgm:spPr/>
    </dgm:pt>
    <dgm:pt modelId="{93F5F33B-0078-4E84-B187-495DA8555706}" type="pres">
      <dgm:prSet presAssocID="{701D9601-940B-4EC6-B5EC-AC9CBAFDABDD}" presName="tx3" presStyleLbl="revTx" presStyleIdx="6" presStyleCnt="10"/>
      <dgm:spPr/>
    </dgm:pt>
    <dgm:pt modelId="{79B89FC4-06D3-4FE9-B16B-D45E98B847FB}" type="pres">
      <dgm:prSet presAssocID="{701D9601-940B-4EC6-B5EC-AC9CBAFDABDD}" presName="vert3" presStyleCnt="0"/>
      <dgm:spPr/>
    </dgm:pt>
    <dgm:pt modelId="{4047E9E6-99EE-41F7-A67E-11351801F044}" type="pres">
      <dgm:prSet presAssocID="{A9E8C208-4F7E-47E6-AD34-CEFE77F27012}" presName="thinLine2b" presStyleLbl="callout" presStyleIdx="2" presStyleCnt="4"/>
      <dgm:spPr/>
    </dgm:pt>
    <dgm:pt modelId="{4C0EB9E3-BD5D-4424-9F36-23C82073C9A1}" type="pres">
      <dgm:prSet presAssocID="{A9E8C208-4F7E-47E6-AD34-CEFE77F27012}" presName="vertSpace2b" presStyleCnt="0"/>
      <dgm:spPr/>
    </dgm:pt>
    <dgm:pt modelId="{E244706A-84D3-4846-8B18-2EC468CB1458}" type="pres">
      <dgm:prSet presAssocID="{26C18E92-3C02-439A-8648-1634170EAD84}" presName="thickLine" presStyleLbl="alignNode1" presStyleIdx="3" presStyleCnt="4"/>
      <dgm:spPr/>
    </dgm:pt>
    <dgm:pt modelId="{6363B7D8-76F3-468C-882E-B7F287C6ACAA}" type="pres">
      <dgm:prSet presAssocID="{26C18E92-3C02-439A-8648-1634170EAD84}" presName="horz1" presStyleCnt="0"/>
      <dgm:spPr/>
    </dgm:pt>
    <dgm:pt modelId="{05DD91DD-47CD-4BDE-A189-8BE46E29F5AB}" type="pres">
      <dgm:prSet presAssocID="{26C18E92-3C02-439A-8648-1634170EAD84}" presName="tx1" presStyleLbl="revTx" presStyleIdx="7" presStyleCnt="10"/>
      <dgm:spPr/>
    </dgm:pt>
    <dgm:pt modelId="{CB937418-787C-4251-A315-5BC82C542001}" type="pres">
      <dgm:prSet presAssocID="{26C18E92-3C02-439A-8648-1634170EAD84}" presName="vert1" presStyleCnt="0"/>
      <dgm:spPr/>
    </dgm:pt>
    <dgm:pt modelId="{BB1DD806-D553-4CE9-8361-26DD130DA7C0}" type="pres">
      <dgm:prSet presAssocID="{C5637394-7D0D-4EF1-BC0B-D379BFE4898F}" presName="vertSpace2a" presStyleCnt="0"/>
      <dgm:spPr/>
    </dgm:pt>
    <dgm:pt modelId="{ADFC30D4-630D-4427-9EAA-15F4A4ED0E5A}" type="pres">
      <dgm:prSet presAssocID="{C5637394-7D0D-4EF1-BC0B-D379BFE4898F}" presName="horz2" presStyleCnt="0"/>
      <dgm:spPr/>
    </dgm:pt>
    <dgm:pt modelId="{30B3EC71-87DD-4A27-A825-3D94BCF7EDCB}" type="pres">
      <dgm:prSet presAssocID="{C5637394-7D0D-4EF1-BC0B-D379BFE4898F}" presName="horzSpace2" presStyleCnt="0"/>
      <dgm:spPr/>
    </dgm:pt>
    <dgm:pt modelId="{D75D1FBD-BD96-420F-812F-3D812CC414C6}" type="pres">
      <dgm:prSet presAssocID="{C5637394-7D0D-4EF1-BC0B-D379BFE4898F}" presName="tx2" presStyleLbl="revTx" presStyleIdx="8" presStyleCnt="10"/>
      <dgm:spPr/>
    </dgm:pt>
    <dgm:pt modelId="{B9707F96-795D-49F6-907C-0495685AF62D}" type="pres">
      <dgm:prSet presAssocID="{C5637394-7D0D-4EF1-BC0B-D379BFE4898F}" presName="vert2" presStyleCnt="0"/>
      <dgm:spPr/>
    </dgm:pt>
    <dgm:pt modelId="{9384A231-B17D-41A6-ABCE-A57651B439B5}" type="pres">
      <dgm:prSet presAssocID="{B3F605B6-EB8A-4D66-A537-A027D9D5BE14}" presName="horz3" presStyleCnt="0"/>
      <dgm:spPr/>
    </dgm:pt>
    <dgm:pt modelId="{21689234-A731-463C-9344-7B04BB4C2A30}" type="pres">
      <dgm:prSet presAssocID="{B3F605B6-EB8A-4D66-A537-A027D9D5BE14}" presName="horzSpace3" presStyleCnt="0"/>
      <dgm:spPr/>
    </dgm:pt>
    <dgm:pt modelId="{F61F893F-6933-4E23-8A00-CE8E861C93AA}" type="pres">
      <dgm:prSet presAssocID="{B3F605B6-EB8A-4D66-A537-A027D9D5BE14}" presName="tx3" presStyleLbl="revTx" presStyleIdx="9" presStyleCnt="10"/>
      <dgm:spPr/>
    </dgm:pt>
    <dgm:pt modelId="{BD5BC038-7C5D-4918-B878-28C1EC3B21C0}" type="pres">
      <dgm:prSet presAssocID="{B3F605B6-EB8A-4D66-A537-A027D9D5BE14}" presName="vert3" presStyleCnt="0"/>
      <dgm:spPr/>
    </dgm:pt>
    <dgm:pt modelId="{393E6539-DD86-4FC4-AA73-61615F52C61B}" type="pres">
      <dgm:prSet presAssocID="{C5637394-7D0D-4EF1-BC0B-D379BFE4898F}" presName="thinLine2b" presStyleLbl="callout" presStyleIdx="3" presStyleCnt="4"/>
      <dgm:spPr/>
    </dgm:pt>
    <dgm:pt modelId="{91553799-E2A6-4B1B-B9B5-E9BCC33E7FAD}" type="pres">
      <dgm:prSet presAssocID="{C5637394-7D0D-4EF1-BC0B-D379BFE4898F}" presName="vertSpace2b" presStyleCnt="0"/>
      <dgm:spPr/>
    </dgm:pt>
  </dgm:ptLst>
  <dgm:cxnLst>
    <dgm:cxn modelId="{C5D87404-0B70-477F-9142-C53DA033D82E}" type="presOf" srcId="{C5637394-7D0D-4EF1-BC0B-D379BFE4898F}" destId="{D75D1FBD-BD96-420F-812F-3D812CC414C6}" srcOrd="0" destOrd="0" presId="urn:microsoft.com/office/officeart/2008/layout/LinedList"/>
    <dgm:cxn modelId="{C7697E05-BD67-4DA1-9BE6-29BAC9E39C61}" srcId="{26C18E92-3C02-439A-8648-1634170EAD84}" destId="{C5637394-7D0D-4EF1-BC0B-D379BFE4898F}" srcOrd="0" destOrd="0" parTransId="{B1F3F58B-6CDE-4711-9863-20649875000F}" sibTransId="{C314E670-E091-46BE-8291-3CBD1A365EA7}"/>
    <dgm:cxn modelId="{B0DD590D-CF8E-44B0-90AC-E4A58FB2E073}" type="presOf" srcId="{701D9601-940B-4EC6-B5EC-AC9CBAFDABDD}" destId="{93F5F33B-0078-4E84-B187-495DA8555706}" srcOrd="0" destOrd="0" presId="urn:microsoft.com/office/officeart/2008/layout/LinedList"/>
    <dgm:cxn modelId="{10162610-A234-40BD-9860-2C96DC89A977}" type="presOf" srcId="{D1D97E23-9729-427A-9FEB-BB7D9A022D15}" destId="{33A83CE7-E740-4B63-9741-9EB85F257DC4}" srcOrd="0" destOrd="0" presId="urn:microsoft.com/office/officeart/2008/layout/LinedList"/>
    <dgm:cxn modelId="{F5FFAE26-B6A8-4121-91CA-115908388C88}" srcId="{707F0613-DC0D-4439-AF71-29EDE722A5DC}" destId="{0A698F45-47DC-4655-8F0B-A4417F5D6715}" srcOrd="2" destOrd="0" parTransId="{95205F99-B592-495F-8AA3-1F33930A5B29}" sibTransId="{745A166F-FA06-4C4E-9465-E8EBE8FFABDA}"/>
    <dgm:cxn modelId="{31F1672B-1670-4AF4-A24E-7445BE6B564A}" srcId="{F7D23EBA-61C2-4D9C-98CB-06D331BBA28B}" destId="{D1D97E23-9729-427A-9FEB-BB7D9A022D15}" srcOrd="0" destOrd="0" parTransId="{92017B0B-B633-4D7C-949A-2172000F737F}" sibTransId="{49D457D2-BFAE-423E-A140-C6773671533C}"/>
    <dgm:cxn modelId="{17F5F82E-67F4-4A67-A432-9CE1F8F76CEC}" srcId="{9FB2BE7D-ABA9-4C5C-A3EC-5D825491728A}" destId="{520A7BD2-895E-41BD-A74B-4FCBEA030521}" srcOrd="0" destOrd="0" parTransId="{8CA70BE4-D414-4EAE-8380-A7AC4BCECA28}" sibTransId="{DD9FC626-4AED-42D6-A2F4-B2C248AF5EEA}"/>
    <dgm:cxn modelId="{1D0A412F-C264-4860-B17F-C6AAF6A9E1A6}" type="presOf" srcId="{B3F605B6-EB8A-4D66-A537-A027D9D5BE14}" destId="{F61F893F-6933-4E23-8A00-CE8E861C93AA}" srcOrd="0" destOrd="0" presId="urn:microsoft.com/office/officeart/2008/layout/LinedList"/>
    <dgm:cxn modelId="{DD4E4935-F24E-4A83-B9B2-32666A9E736D}" srcId="{707F0613-DC0D-4439-AF71-29EDE722A5DC}" destId="{F7D23EBA-61C2-4D9C-98CB-06D331BBA28B}" srcOrd="0" destOrd="0" parTransId="{3092CAB9-C08D-4BF0-8313-EC488D26D364}" sibTransId="{5BCD0DCA-2387-4D26-B30E-D14607CC0CDD}"/>
    <dgm:cxn modelId="{C7CAEE61-7BF7-4920-B07E-9578D5EB8682}" type="presOf" srcId="{707F0613-DC0D-4439-AF71-29EDE722A5DC}" destId="{2B9757DB-3332-407D-9AD2-047EF9EE0166}" srcOrd="0" destOrd="0" presId="urn:microsoft.com/office/officeart/2008/layout/LinedList"/>
    <dgm:cxn modelId="{3EC4F568-9416-4D2F-A28B-591B9620B4A8}" srcId="{707F0613-DC0D-4439-AF71-29EDE722A5DC}" destId="{26C18E92-3C02-439A-8648-1634170EAD84}" srcOrd="3" destOrd="0" parTransId="{1F173E7E-2C9C-43CD-8212-3B3415461C60}" sibTransId="{B8CB692F-8C85-42AB-A2EB-FCF074B96D86}"/>
    <dgm:cxn modelId="{0927464E-6AF2-43F9-8AEE-A469988FDEA0}" type="presOf" srcId="{520A7BD2-895E-41BD-A74B-4FCBEA030521}" destId="{22987190-6BF3-427A-AF53-467E857F06E9}" srcOrd="0" destOrd="0" presId="urn:microsoft.com/office/officeart/2008/layout/LinedList"/>
    <dgm:cxn modelId="{ADE9FD74-1ABC-40E0-8312-CF79068110B1}" type="presOf" srcId="{A9E8C208-4F7E-47E6-AD34-CEFE77F27012}" destId="{6E2BABD7-4517-47B7-B991-022650A03E35}" srcOrd="0" destOrd="0" presId="urn:microsoft.com/office/officeart/2008/layout/LinedList"/>
    <dgm:cxn modelId="{06FEDD59-AF41-4FEA-B873-CCB5BCBA27AD}" type="presOf" srcId="{0A698F45-47DC-4655-8F0B-A4417F5D6715}" destId="{0F67FEA8-F222-4A81-AE4B-ECA4ADFEB5FE}" srcOrd="0" destOrd="0" presId="urn:microsoft.com/office/officeart/2008/layout/LinedList"/>
    <dgm:cxn modelId="{4AF9D57A-0E03-4EC6-A38F-9D8065C076CA}" srcId="{707F0613-DC0D-4439-AF71-29EDE722A5DC}" destId="{9FB2BE7D-ABA9-4C5C-A3EC-5D825491728A}" srcOrd="1" destOrd="0" parTransId="{9A2B85F7-48D1-49FF-AAD3-F27671DD19A9}" sibTransId="{F70216CF-9963-4B63-BA41-EC02DFCEA07D}"/>
    <dgm:cxn modelId="{939B237E-59F6-442C-BE3E-1DA584E3528C}" type="presOf" srcId="{26C18E92-3C02-439A-8648-1634170EAD84}" destId="{05DD91DD-47CD-4BDE-A189-8BE46E29F5AB}" srcOrd="0" destOrd="0" presId="urn:microsoft.com/office/officeart/2008/layout/LinedList"/>
    <dgm:cxn modelId="{86A9D99A-8BF4-40F6-AB91-40AEEDEA8811}" type="presOf" srcId="{9FB2BE7D-ABA9-4C5C-A3EC-5D825491728A}" destId="{615E8AEF-E49F-452F-9EEE-88C8138FF2FA}" srcOrd="0" destOrd="0" presId="urn:microsoft.com/office/officeart/2008/layout/LinedList"/>
    <dgm:cxn modelId="{AFF5DEAC-F63A-40E3-BD49-B7A89089B5A9}" type="presOf" srcId="{F7D23EBA-61C2-4D9C-98CB-06D331BBA28B}" destId="{B3F8DB50-5893-41B4-8D9A-C658A8ADDDE8}" srcOrd="0" destOrd="0" presId="urn:microsoft.com/office/officeart/2008/layout/LinedList"/>
    <dgm:cxn modelId="{71F8B3DA-0CB6-48C3-AB14-F56841CBFE3D}" srcId="{C5637394-7D0D-4EF1-BC0B-D379BFE4898F}" destId="{B3F605B6-EB8A-4D66-A537-A027D9D5BE14}" srcOrd="0" destOrd="0" parTransId="{3DD9CD00-2E5E-43DA-AB58-3BB2087654CA}" sibTransId="{BD30CC36-1532-408C-9B05-20B7649A18C6}"/>
    <dgm:cxn modelId="{D8CF50DD-D4D6-4054-9574-C918E7F8E19D}" srcId="{0A698F45-47DC-4655-8F0B-A4417F5D6715}" destId="{A9E8C208-4F7E-47E6-AD34-CEFE77F27012}" srcOrd="0" destOrd="0" parTransId="{210FF0AA-845D-41AD-BF11-F764F7DF42B4}" sibTransId="{D3B9AA21-BFAB-44F7-ABBC-422E821F47C1}"/>
    <dgm:cxn modelId="{F45F01E7-1FF6-4B00-AC7E-BF812D0882C7}" srcId="{A9E8C208-4F7E-47E6-AD34-CEFE77F27012}" destId="{701D9601-940B-4EC6-B5EC-AC9CBAFDABDD}" srcOrd="0" destOrd="0" parTransId="{15568F39-4387-47B9-90BF-8E041CFA89FC}" sibTransId="{27085FD4-9F86-40DE-8D92-D080167FD1D2}"/>
    <dgm:cxn modelId="{FA687BFC-B6CA-48CB-82D2-977A93F80CE4}" type="presParOf" srcId="{2B9757DB-3332-407D-9AD2-047EF9EE0166}" destId="{7E2929ED-8E45-48DF-9D75-14EB76895484}" srcOrd="0" destOrd="0" presId="urn:microsoft.com/office/officeart/2008/layout/LinedList"/>
    <dgm:cxn modelId="{68E4EC74-5494-42A0-94F1-4D44F99C6E98}" type="presParOf" srcId="{2B9757DB-3332-407D-9AD2-047EF9EE0166}" destId="{AA12878D-8D19-43BE-96E1-00772FAF6D77}" srcOrd="1" destOrd="0" presId="urn:microsoft.com/office/officeart/2008/layout/LinedList"/>
    <dgm:cxn modelId="{4FC8437F-FC6A-4E4A-B77B-A78CC34C8797}" type="presParOf" srcId="{AA12878D-8D19-43BE-96E1-00772FAF6D77}" destId="{B3F8DB50-5893-41B4-8D9A-C658A8ADDDE8}" srcOrd="0" destOrd="0" presId="urn:microsoft.com/office/officeart/2008/layout/LinedList"/>
    <dgm:cxn modelId="{E81CA907-43C3-43F0-9B53-8229D8B82344}" type="presParOf" srcId="{AA12878D-8D19-43BE-96E1-00772FAF6D77}" destId="{2EFF3EC4-34F4-48CA-93C0-C53C11159FBF}" srcOrd="1" destOrd="0" presId="urn:microsoft.com/office/officeart/2008/layout/LinedList"/>
    <dgm:cxn modelId="{B5AE0EAB-B3A7-4141-A456-34E6FAB04015}" type="presParOf" srcId="{2EFF3EC4-34F4-48CA-93C0-C53C11159FBF}" destId="{A3933EF8-896C-4633-8A8C-F7DCC2B37432}" srcOrd="0" destOrd="0" presId="urn:microsoft.com/office/officeart/2008/layout/LinedList"/>
    <dgm:cxn modelId="{2318E089-6257-4793-9077-3EBB8E6984A9}" type="presParOf" srcId="{2EFF3EC4-34F4-48CA-93C0-C53C11159FBF}" destId="{6CD3D9BC-9178-4769-B712-3083EE4BD4C7}" srcOrd="1" destOrd="0" presId="urn:microsoft.com/office/officeart/2008/layout/LinedList"/>
    <dgm:cxn modelId="{649F8328-CB56-4755-BA15-A96284A44948}" type="presParOf" srcId="{6CD3D9BC-9178-4769-B712-3083EE4BD4C7}" destId="{D0711E2D-3BE8-448B-8BCC-092E73D94559}" srcOrd="0" destOrd="0" presId="urn:microsoft.com/office/officeart/2008/layout/LinedList"/>
    <dgm:cxn modelId="{83749950-9E96-4F91-B198-47016A633C36}" type="presParOf" srcId="{6CD3D9BC-9178-4769-B712-3083EE4BD4C7}" destId="{33A83CE7-E740-4B63-9741-9EB85F257DC4}" srcOrd="1" destOrd="0" presId="urn:microsoft.com/office/officeart/2008/layout/LinedList"/>
    <dgm:cxn modelId="{9311E702-5AC2-4638-A918-9D8C3BC5722B}" type="presParOf" srcId="{6CD3D9BC-9178-4769-B712-3083EE4BD4C7}" destId="{76475827-E91C-45D1-B60E-A5E0A6B653A1}" srcOrd="2" destOrd="0" presId="urn:microsoft.com/office/officeart/2008/layout/LinedList"/>
    <dgm:cxn modelId="{41448642-EEF1-4E4F-AA2E-F78DB2319604}" type="presParOf" srcId="{2EFF3EC4-34F4-48CA-93C0-C53C11159FBF}" destId="{2319EBA6-68BD-4591-895E-A3ABBC2824ED}" srcOrd="2" destOrd="0" presId="urn:microsoft.com/office/officeart/2008/layout/LinedList"/>
    <dgm:cxn modelId="{B9675A76-873E-4E86-8751-082004186AF6}" type="presParOf" srcId="{2EFF3EC4-34F4-48CA-93C0-C53C11159FBF}" destId="{7D0D4989-6879-4936-927C-2B7487A3AD76}" srcOrd="3" destOrd="0" presId="urn:microsoft.com/office/officeart/2008/layout/LinedList"/>
    <dgm:cxn modelId="{A19FE70E-5D9E-403D-BDCB-530EB04FFFD7}" type="presParOf" srcId="{2B9757DB-3332-407D-9AD2-047EF9EE0166}" destId="{607F3161-09F8-474F-BDC0-BF7E264AC00B}" srcOrd="2" destOrd="0" presId="urn:microsoft.com/office/officeart/2008/layout/LinedList"/>
    <dgm:cxn modelId="{9850D60C-B306-4FF4-B48A-CE430DF16375}" type="presParOf" srcId="{2B9757DB-3332-407D-9AD2-047EF9EE0166}" destId="{B2B33198-B2E0-4244-93D0-2D5B8AFDBAC7}" srcOrd="3" destOrd="0" presId="urn:microsoft.com/office/officeart/2008/layout/LinedList"/>
    <dgm:cxn modelId="{B1AF52A2-A275-42DE-A728-EDB7CDA98F9C}" type="presParOf" srcId="{B2B33198-B2E0-4244-93D0-2D5B8AFDBAC7}" destId="{615E8AEF-E49F-452F-9EEE-88C8138FF2FA}" srcOrd="0" destOrd="0" presId="urn:microsoft.com/office/officeart/2008/layout/LinedList"/>
    <dgm:cxn modelId="{C9C55815-130E-4003-A98D-2D7C25FBBD56}" type="presParOf" srcId="{B2B33198-B2E0-4244-93D0-2D5B8AFDBAC7}" destId="{68091700-D2BB-469C-AB13-A0EF8D4AC4EF}" srcOrd="1" destOrd="0" presId="urn:microsoft.com/office/officeart/2008/layout/LinedList"/>
    <dgm:cxn modelId="{F37194FC-C335-43AD-B555-3559FA0159A4}" type="presParOf" srcId="{68091700-D2BB-469C-AB13-A0EF8D4AC4EF}" destId="{25457A20-C972-41E5-9132-367A9E56A4FD}" srcOrd="0" destOrd="0" presId="urn:microsoft.com/office/officeart/2008/layout/LinedList"/>
    <dgm:cxn modelId="{3818387C-C6F2-4609-B491-3B15F9ACB68F}" type="presParOf" srcId="{68091700-D2BB-469C-AB13-A0EF8D4AC4EF}" destId="{9488A8DE-7018-4C98-B26E-46DA608D99C1}" srcOrd="1" destOrd="0" presId="urn:microsoft.com/office/officeart/2008/layout/LinedList"/>
    <dgm:cxn modelId="{D76D4367-B906-4413-811D-45C93CA17635}" type="presParOf" srcId="{9488A8DE-7018-4C98-B26E-46DA608D99C1}" destId="{6C815716-8328-433D-B364-BCA9978E2C5D}" srcOrd="0" destOrd="0" presId="urn:microsoft.com/office/officeart/2008/layout/LinedList"/>
    <dgm:cxn modelId="{3D37779E-F667-460B-926A-53AB41253086}" type="presParOf" srcId="{9488A8DE-7018-4C98-B26E-46DA608D99C1}" destId="{22987190-6BF3-427A-AF53-467E857F06E9}" srcOrd="1" destOrd="0" presId="urn:microsoft.com/office/officeart/2008/layout/LinedList"/>
    <dgm:cxn modelId="{0718B707-AB6B-45FC-A18E-70B336E74F4C}" type="presParOf" srcId="{9488A8DE-7018-4C98-B26E-46DA608D99C1}" destId="{3147704F-AE08-48DF-9C06-8515AD49CA14}" srcOrd="2" destOrd="0" presId="urn:microsoft.com/office/officeart/2008/layout/LinedList"/>
    <dgm:cxn modelId="{8802F8AA-94F7-4F23-9AEB-DA1BA2C7C6F6}" type="presParOf" srcId="{68091700-D2BB-469C-AB13-A0EF8D4AC4EF}" destId="{E7DF511A-9DF3-4DA6-A137-8E27776A8652}" srcOrd="2" destOrd="0" presId="urn:microsoft.com/office/officeart/2008/layout/LinedList"/>
    <dgm:cxn modelId="{2FC18797-4ED3-4256-A63A-1552F76598F4}" type="presParOf" srcId="{68091700-D2BB-469C-AB13-A0EF8D4AC4EF}" destId="{443EE1AF-F622-4500-BB76-2AAB1A9D5DB9}" srcOrd="3" destOrd="0" presId="urn:microsoft.com/office/officeart/2008/layout/LinedList"/>
    <dgm:cxn modelId="{F6F11DD9-6D64-412D-A832-DCC934F68ED6}" type="presParOf" srcId="{2B9757DB-3332-407D-9AD2-047EF9EE0166}" destId="{FFA18BE9-F138-42FE-B9D1-F242F7415966}" srcOrd="4" destOrd="0" presId="urn:microsoft.com/office/officeart/2008/layout/LinedList"/>
    <dgm:cxn modelId="{45414C72-5029-4C90-BC0C-DCF7C088C95E}" type="presParOf" srcId="{2B9757DB-3332-407D-9AD2-047EF9EE0166}" destId="{DF7E70A5-2A3A-44CD-9A0F-39F8D6364DDE}" srcOrd="5" destOrd="0" presId="urn:microsoft.com/office/officeart/2008/layout/LinedList"/>
    <dgm:cxn modelId="{A5B9D842-B8DF-46F5-97CB-88FEC9D77E3D}" type="presParOf" srcId="{DF7E70A5-2A3A-44CD-9A0F-39F8D6364DDE}" destId="{0F67FEA8-F222-4A81-AE4B-ECA4ADFEB5FE}" srcOrd="0" destOrd="0" presId="urn:microsoft.com/office/officeart/2008/layout/LinedList"/>
    <dgm:cxn modelId="{FF9CCF35-6F2F-48BA-B736-71A5134D66F2}" type="presParOf" srcId="{DF7E70A5-2A3A-44CD-9A0F-39F8D6364DDE}" destId="{905F14DB-CD0B-4EBB-A45F-96BBD7CCBD04}" srcOrd="1" destOrd="0" presId="urn:microsoft.com/office/officeart/2008/layout/LinedList"/>
    <dgm:cxn modelId="{5822ACD7-359E-4497-9E0A-31F2B4F7CFA7}" type="presParOf" srcId="{905F14DB-CD0B-4EBB-A45F-96BBD7CCBD04}" destId="{CDB002D7-CAEA-43E7-899E-1627FDA05A71}" srcOrd="0" destOrd="0" presId="urn:microsoft.com/office/officeart/2008/layout/LinedList"/>
    <dgm:cxn modelId="{6CA24B62-61FE-4CFB-B6D0-7824944B5B0C}" type="presParOf" srcId="{905F14DB-CD0B-4EBB-A45F-96BBD7CCBD04}" destId="{3C4EB933-B05C-416C-90A6-F58427F97D9E}" srcOrd="1" destOrd="0" presId="urn:microsoft.com/office/officeart/2008/layout/LinedList"/>
    <dgm:cxn modelId="{1BBCF982-52ED-4E01-B275-4D385C91B29E}" type="presParOf" srcId="{3C4EB933-B05C-416C-90A6-F58427F97D9E}" destId="{1DA7A5DA-65DD-4ABD-B5B1-2656767F8E14}" srcOrd="0" destOrd="0" presId="urn:microsoft.com/office/officeart/2008/layout/LinedList"/>
    <dgm:cxn modelId="{536ADB1C-6D25-48CD-94C6-A1BC59D4A85A}" type="presParOf" srcId="{3C4EB933-B05C-416C-90A6-F58427F97D9E}" destId="{6E2BABD7-4517-47B7-B991-022650A03E35}" srcOrd="1" destOrd="0" presId="urn:microsoft.com/office/officeart/2008/layout/LinedList"/>
    <dgm:cxn modelId="{9125FB40-29CB-4E17-ADBB-3DE769812D67}" type="presParOf" srcId="{3C4EB933-B05C-416C-90A6-F58427F97D9E}" destId="{7BDE7723-2EB5-4A19-B7C6-4794B3C56709}" srcOrd="2" destOrd="0" presId="urn:microsoft.com/office/officeart/2008/layout/LinedList"/>
    <dgm:cxn modelId="{C6DC4DC9-E892-4074-8D65-52B0EAB2024A}" type="presParOf" srcId="{7BDE7723-2EB5-4A19-B7C6-4794B3C56709}" destId="{9D5DCFA4-3ACD-461F-BE61-ADE3E827567E}" srcOrd="0" destOrd="0" presId="urn:microsoft.com/office/officeart/2008/layout/LinedList"/>
    <dgm:cxn modelId="{ED8CFC4B-5C0B-4039-B220-C84C0CBB6667}" type="presParOf" srcId="{9D5DCFA4-3ACD-461F-BE61-ADE3E827567E}" destId="{CD236AED-8B2E-40D9-BB33-E0FAFEC3F781}" srcOrd="0" destOrd="0" presId="urn:microsoft.com/office/officeart/2008/layout/LinedList"/>
    <dgm:cxn modelId="{232ED5A5-FEC3-4FAB-AF86-5CCF77F38FBA}" type="presParOf" srcId="{9D5DCFA4-3ACD-461F-BE61-ADE3E827567E}" destId="{93F5F33B-0078-4E84-B187-495DA8555706}" srcOrd="1" destOrd="0" presId="urn:microsoft.com/office/officeart/2008/layout/LinedList"/>
    <dgm:cxn modelId="{F846CA09-941F-44F4-B682-4C9EA3B1F815}" type="presParOf" srcId="{9D5DCFA4-3ACD-461F-BE61-ADE3E827567E}" destId="{79B89FC4-06D3-4FE9-B16B-D45E98B847FB}" srcOrd="2" destOrd="0" presId="urn:microsoft.com/office/officeart/2008/layout/LinedList"/>
    <dgm:cxn modelId="{75B61144-2743-4B37-8179-1F6FB9BAD626}" type="presParOf" srcId="{905F14DB-CD0B-4EBB-A45F-96BBD7CCBD04}" destId="{4047E9E6-99EE-41F7-A67E-11351801F044}" srcOrd="2" destOrd="0" presId="urn:microsoft.com/office/officeart/2008/layout/LinedList"/>
    <dgm:cxn modelId="{5912F44C-409C-4637-881F-6FC0FEFA147E}" type="presParOf" srcId="{905F14DB-CD0B-4EBB-A45F-96BBD7CCBD04}" destId="{4C0EB9E3-BD5D-4424-9F36-23C82073C9A1}" srcOrd="3" destOrd="0" presId="urn:microsoft.com/office/officeart/2008/layout/LinedList"/>
    <dgm:cxn modelId="{4F844EC9-4A65-4896-B706-128C7EBD2C09}" type="presParOf" srcId="{2B9757DB-3332-407D-9AD2-047EF9EE0166}" destId="{E244706A-84D3-4846-8B18-2EC468CB1458}" srcOrd="6" destOrd="0" presId="urn:microsoft.com/office/officeart/2008/layout/LinedList"/>
    <dgm:cxn modelId="{59EA5212-A4CE-4515-85E7-2DC2510B4E44}" type="presParOf" srcId="{2B9757DB-3332-407D-9AD2-047EF9EE0166}" destId="{6363B7D8-76F3-468C-882E-B7F287C6ACAA}" srcOrd="7" destOrd="0" presId="urn:microsoft.com/office/officeart/2008/layout/LinedList"/>
    <dgm:cxn modelId="{9BEFAA39-DD65-4B5A-A085-FB50099D7BC9}" type="presParOf" srcId="{6363B7D8-76F3-468C-882E-B7F287C6ACAA}" destId="{05DD91DD-47CD-4BDE-A189-8BE46E29F5AB}" srcOrd="0" destOrd="0" presId="urn:microsoft.com/office/officeart/2008/layout/LinedList"/>
    <dgm:cxn modelId="{30EEDD24-2221-45C4-ABE9-52E8322033BD}" type="presParOf" srcId="{6363B7D8-76F3-468C-882E-B7F287C6ACAA}" destId="{CB937418-787C-4251-A315-5BC82C542001}" srcOrd="1" destOrd="0" presId="urn:microsoft.com/office/officeart/2008/layout/LinedList"/>
    <dgm:cxn modelId="{D9289043-9807-480F-A7CC-2C9DC1FCB8BD}" type="presParOf" srcId="{CB937418-787C-4251-A315-5BC82C542001}" destId="{BB1DD806-D553-4CE9-8361-26DD130DA7C0}" srcOrd="0" destOrd="0" presId="urn:microsoft.com/office/officeart/2008/layout/LinedList"/>
    <dgm:cxn modelId="{81BD25B2-9966-4A42-BCEB-4AECB3711DF9}" type="presParOf" srcId="{CB937418-787C-4251-A315-5BC82C542001}" destId="{ADFC30D4-630D-4427-9EAA-15F4A4ED0E5A}" srcOrd="1" destOrd="0" presId="urn:microsoft.com/office/officeart/2008/layout/LinedList"/>
    <dgm:cxn modelId="{23C52A1E-12EE-46F6-AC26-7E2D4F241B50}" type="presParOf" srcId="{ADFC30D4-630D-4427-9EAA-15F4A4ED0E5A}" destId="{30B3EC71-87DD-4A27-A825-3D94BCF7EDCB}" srcOrd="0" destOrd="0" presId="urn:microsoft.com/office/officeart/2008/layout/LinedList"/>
    <dgm:cxn modelId="{0BE97DB1-E079-48DC-AC8D-93059DBD7058}" type="presParOf" srcId="{ADFC30D4-630D-4427-9EAA-15F4A4ED0E5A}" destId="{D75D1FBD-BD96-420F-812F-3D812CC414C6}" srcOrd="1" destOrd="0" presId="urn:microsoft.com/office/officeart/2008/layout/LinedList"/>
    <dgm:cxn modelId="{836EC837-CD3B-4F40-822C-30FE8B67F467}" type="presParOf" srcId="{ADFC30D4-630D-4427-9EAA-15F4A4ED0E5A}" destId="{B9707F96-795D-49F6-907C-0495685AF62D}" srcOrd="2" destOrd="0" presId="urn:microsoft.com/office/officeart/2008/layout/LinedList"/>
    <dgm:cxn modelId="{9852836D-51CA-4122-97FF-88A690CA95FB}" type="presParOf" srcId="{B9707F96-795D-49F6-907C-0495685AF62D}" destId="{9384A231-B17D-41A6-ABCE-A57651B439B5}" srcOrd="0" destOrd="0" presId="urn:microsoft.com/office/officeart/2008/layout/LinedList"/>
    <dgm:cxn modelId="{E881AEB4-6D8B-4464-8172-33BD719FEF37}" type="presParOf" srcId="{9384A231-B17D-41A6-ABCE-A57651B439B5}" destId="{21689234-A731-463C-9344-7B04BB4C2A30}" srcOrd="0" destOrd="0" presId="urn:microsoft.com/office/officeart/2008/layout/LinedList"/>
    <dgm:cxn modelId="{C3573CDA-AF6B-4B20-B1A6-6A4F44EFF85E}" type="presParOf" srcId="{9384A231-B17D-41A6-ABCE-A57651B439B5}" destId="{F61F893F-6933-4E23-8A00-CE8E861C93AA}" srcOrd="1" destOrd="0" presId="urn:microsoft.com/office/officeart/2008/layout/LinedList"/>
    <dgm:cxn modelId="{A7A5759E-D136-4A2F-B769-C564754C15BE}" type="presParOf" srcId="{9384A231-B17D-41A6-ABCE-A57651B439B5}" destId="{BD5BC038-7C5D-4918-B878-28C1EC3B21C0}" srcOrd="2" destOrd="0" presId="urn:microsoft.com/office/officeart/2008/layout/LinedList"/>
    <dgm:cxn modelId="{2D41D2A9-9D90-4C3C-A1CA-54FF9D33AB6F}" type="presParOf" srcId="{CB937418-787C-4251-A315-5BC82C542001}" destId="{393E6539-DD86-4FC4-AA73-61615F52C61B}" srcOrd="2" destOrd="0" presId="urn:microsoft.com/office/officeart/2008/layout/LinedList"/>
    <dgm:cxn modelId="{754D9F62-AEA8-48AE-9D5C-48A93AC35E85}" type="presParOf" srcId="{CB937418-787C-4251-A315-5BC82C542001}" destId="{91553799-E2A6-4B1B-B9B5-E9BCC33E7FA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929ED-8E45-48DF-9D75-14EB76895484}">
      <dsp:nvSpPr>
        <dsp:cNvPr id="0" name=""/>
        <dsp:cNvSpPr/>
      </dsp:nvSpPr>
      <dsp:spPr>
        <a:xfrm>
          <a:off x="0" y="0"/>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3F8DB50-5893-41B4-8D9A-C658A8ADDDE8}">
      <dsp:nvSpPr>
        <dsp:cNvPr id="0" name=""/>
        <dsp:cNvSpPr/>
      </dsp:nvSpPr>
      <dsp:spPr>
        <a:xfrm>
          <a:off x="0" y="0"/>
          <a:ext cx="157734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Visit</a:t>
          </a:r>
        </a:p>
      </dsp:txBody>
      <dsp:txXfrm>
        <a:off x="0" y="0"/>
        <a:ext cx="1577340" cy="1087834"/>
      </dsp:txXfrm>
    </dsp:sp>
    <dsp:sp modelId="{33A83CE7-E740-4B63-9741-9EB85F257DC4}">
      <dsp:nvSpPr>
        <dsp:cNvPr id="0" name=""/>
        <dsp:cNvSpPr/>
      </dsp:nvSpPr>
      <dsp:spPr>
        <a:xfrm>
          <a:off x="1695640" y="49398"/>
          <a:ext cx="3036379"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Visit SBA’s website:  www.sba.gov/vetcert </a:t>
          </a:r>
        </a:p>
      </dsp:txBody>
      <dsp:txXfrm>
        <a:off x="1695640" y="49398"/>
        <a:ext cx="3036379" cy="987974"/>
      </dsp:txXfrm>
    </dsp:sp>
    <dsp:sp modelId="{2319EBA6-68BD-4591-895E-A3ABBC2824ED}">
      <dsp:nvSpPr>
        <dsp:cNvPr id="0" name=""/>
        <dsp:cNvSpPr/>
      </dsp:nvSpPr>
      <dsp:spPr>
        <a:xfrm>
          <a:off x="1577340" y="1037373"/>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07F3161-09F8-474F-BDC0-BF7E264AC00B}">
      <dsp:nvSpPr>
        <dsp:cNvPr id="0" name=""/>
        <dsp:cNvSpPr/>
      </dsp:nvSpPr>
      <dsp:spPr>
        <a:xfrm>
          <a:off x="0" y="1087834"/>
          <a:ext cx="7886700" cy="0"/>
        </a:xfrm>
        <a:prstGeom prst="line">
          <a:avLst/>
        </a:prstGeom>
        <a:solidFill>
          <a:schemeClr val="accent2">
            <a:hueOff val="-2053803"/>
            <a:satOff val="11037"/>
            <a:lumOff val="5882"/>
            <a:alphaOff val="0"/>
          </a:schemeClr>
        </a:solidFill>
        <a:ln w="12700" cap="flat" cmpd="sng" algn="ctr">
          <a:solidFill>
            <a:schemeClr val="accent2">
              <a:hueOff val="-2053803"/>
              <a:satOff val="11037"/>
              <a:lumOff val="588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15E8AEF-E49F-452F-9EEE-88C8138FF2FA}">
      <dsp:nvSpPr>
        <dsp:cNvPr id="0" name=""/>
        <dsp:cNvSpPr/>
      </dsp:nvSpPr>
      <dsp:spPr>
        <a:xfrm>
          <a:off x="0" y="1087834"/>
          <a:ext cx="157734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Email</a:t>
          </a:r>
        </a:p>
      </dsp:txBody>
      <dsp:txXfrm>
        <a:off x="0" y="1087834"/>
        <a:ext cx="1577340" cy="1087834"/>
      </dsp:txXfrm>
    </dsp:sp>
    <dsp:sp modelId="{22987190-6BF3-427A-AF53-467E857F06E9}">
      <dsp:nvSpPr>
        <dsp:cNvPr id="0" name=""/>
        <dsp:cNvSpPr/>
      </dsp:nvSpPr>
      <dsp:spPr>
        <a:xfrm>
          <a:off x="1695640" y="1137233"/>
          <a:ext cx="3036379"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Email vetcert@sba.gov</a:t>
          </a:r>
        </a:p>
      </dsp:txBody>
      <dsp:txXfrm>
        <a:off x="1695640" y="1137233"/>
        <a:ext cx="3036379" cy="987974"/>
      </dsp:txXfrm>
    </dsp:sp>
    <dsp:sp modelId="{E7DF511A-9DF3-4DA6-A137-8E27776A8652}">
      <dsp:nvSpPr>
        <dsp:cNvPr id="0" name=""/>
        <dsp:cNvSpPr/>
      </dsp:nvSpPr>
      <dsp:spPr>
        <a:xfrm>
          <a:off x="1577340" y="212520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FA18BE9-F138-42FE-B9D1-F242F7415966}">
      <dsp:nvSpPr>
        <dsp:cNvPr id="0" name=""/>
        <dsp:cNvSpPr/>
      </dsp:nvSpPr>
      <dsp:spPr>
        <a:xfrm>
          <a:off x="0" y="2175669"/>
          <a:ext cx="7886700" cy="0"/>
        </a:xfrm>
        <a:prstGeom prst="line">
          <a:avLst/>
        </a:prstGeom>
        <a:solidFill>
          <a:schemeClr val="accent2">
            <a:hueOff val="-4107606"/>
            <a:satOff val="22073"/>
            <a:lumOff val="11765"/>
            <a:alphaOff val="0"/>
          </a:schemeClr>
        </a:solidFill>
        <a:ln w="12700" cap="flat" cmpd="sng" algn="ctr">
          <a:solidFill>
            <a:schemeClr val="accent2">
              <a:hueOff val="-4107606"/>
              <a:satOff val="22073"/>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67FEA8-F222-4A81-AE4B-ECA4ADFEB5FE}">
      <dsp:nvSpPr>
        <dsp:cNvPr id="0" name=""/>
        <dsp:cNvSpPr/>
      </dsp:nvSpPr>
      <dsp:spPr>
        <a:xfrm>
          <a:off x="0" y="2175669"/>
          <a:ext cx="157734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Contact</a:t>
          </a:r>
        </a:p>
      </dsp:txBody>
      <dsp:txXfrm>
        <a:off x="0" y="2175669"/>
        <a:ext cx="1577340" cy="1087834"/>
      </dsp:txXfrm>
    </dsp:sp>
    <dsp:sp modelId="{6E2BABD7-4517-47B7-B991-022650A03E35}">
      <dsp:nvSpPr>
        <dsp:cNvPr id="0" name=""/>
        <dsp:cNvSpPr/>
      </dsp:nvSpPr>
      <dsp:spPr>
        <a:xfrm>
          <a:off x="1695640" y="2225067"/>
          <a:ext cx="3036379"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Contact the dedicated toll-free call center: 800-862-8088</a:t>
          </a:r>
        </a:p>
      </dsp:txBody>
      <dsp:txXfrm>
        <a:off x="1695640" y="2225067"/>
        <a:ext cx="3036379" cy="987974"/>
      </dsp:txXfrm>
    </dsp:sp>
    <dsp:sp modelId="{93F5F33B-0078-4E84-B187-495DA8555706}">
      <dsp:nvSpPr>
        <dsp:cNvPr id="0" name=""/>
        <dsp:cNvSpPr/>
      </dsp:nvSpPr>
      <dsp:spPr>
        <a:xfrm>
          <a:off x="4850320" y="2225067"/>
          <a:ext cx="3036379"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Monday -Friday, 8 a.m. – 6 p.m. ET</a:t>
          </a:r>
        </a:p>
      </dsp:txBody>
      <dsp:txXfrm>
        <a:off x="4850320" y="2225067"/>
        <a:ext cx="3036379" cy="987974"/>
      </dsp:txXfrm>
    </dsp:sp>
    <dsp:sp modelId="{4047E9E6-99EE-41F7-A67E-11351801F044}">
      <dsp:nvSpPr>
        <dsp:cNvPr id="0" name=""/>
        <dsp:cNvSpPr/>
      </dsp:nvSpPr>
      <dsp:spPr>
        <a:xfrm>
          <a:off x="1577340" y="321304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244706A-84D3-4846-8B18-2EC468CB1458}">
      <dsp:nvSpPr>
        <dsp:cNvPr id="0" name=""/>
        <dsp:cNvSpPr/>
      </dsp:nvSpPr>
      <dsp:spPr>
        <a:xfrm>
          <a:off x="0" y="3263503"/>
          <a:ext cx="7886700" cy="0"/>
        </a:xfrm>
        <a:prstGeom prst="line">
          <a:avLst/>
        </a:prstGeom>
        <a:solidFill>
          <a:schemeClr val="accent2">
            <a:hueOff val="-6161409"/>
            <a:satOff val="33110"/>
            <a:lumOff val="17647"/>
            <a:alphaOff val="0"/>
          </a:schemeClr>
        </a:solidFill>
        <a:ln w="12700" cap="flat" cmpd="sng" algn="ctr">
          <a:solidFill>
            <a:schemeClr val="accent2">
              <a:hueOff val="-6161409"/>
              <a:satOff val="33110"/>
              <a:lumOff val="1764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5DD91DD-47CD-4BDE-A189-8BE46E29F5AB}">
      <dsp:nvSpPr>
        <dsp:cNvPr id="0" name=""/>
        <dsp:cNvSpPr/>
      </dsp:nvSpPr>
      <dsp:spPr>
        <a:xfrm>
          <a:off x="0" y="3263503"/>
          <a:ext cx="157734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Visit</a:t>
          </a:r>
        </a:p>
      </dsp:txBody>
      <dsp:txXfrm>
        <a:off x="0" y="3263503"/>
        <a:ext cx="1577340" cy="1087834"/>
      </dsp:txXfrm>
    </dsp:sp>
    <dsp:sp modelId="{D75D1FBD-BD96-420F-812F-3D812CC414C6}">
      <dsp:nvSpPr>
        <dsp:cNvPr id="0" name=""/>
        <dsp:cNvSpPr/>
      </dsp:nvSpPr>
      <dsp:spPr>
        <a:xfrm>
          <a:off x="1695640" y="3312902"/>
          <a:ext cx="3036379"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Visit the Frequently Asked Questions on the VetCert platform</a:t>
          </a:r>
        </a:p>
      </dsp:txBody>
      <dsp:txXfrm>
        <a:off x="1695640" y="3312902"/>
        <a:ext cx="3036379" cy="987974"/>
      </dsp:txXfrm>
    </dsp:sp>
    <dsp:sp modelId="{F61F893F-6933-4E23-8A00-CE8E861C93AA}">
      <dsp:nvSpPr>
        <dsp:cNvPr id="0" name=""/>
        <dsp:cNvSpPr/>
      </dsp:nvSpPr>
      <dsp:spPr>
        <a:xfrm>
          <a:off x="4850320" y="3312902"/>
          <a:ext cx="3036379"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Veterans.certify.sba.gov </a:t>
          </a:r>
        </a:p>
      </dsp:txBody>
      <dsp:txXfrm>
        <a:off x="4850320" y="3312902"/>
        <a:ext cx="3036379" cy="987974"/>
      </dsp:txXfrm>
    </dsp:sp>
    <dsp:sp modelId="{393E6539-DD86-4FC4-AA73-61615F52C61B}">
      <dsp:nvSpPr>
        <dsp:cNvPr id="0" name=""/>
        <dsp:cNvSpPr/>
      </dsp:nvSpPr>
      <dsp:spPr>
        <a:xfrm>
          <a:off x="1577340" y="4300876"/>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4T17:18:42.151"/>
    </inkml:context>
    <inkml:brush xml:id="br0">
      <inkml:brushProperty name="width" value="0.35" units="cm"/>
      <inkml:brushProperty name="height" value="0.35" units="cm"/>
      <inkml:brushProperty name="color" value="#FFFFFF"/>
      <inkml:brushProperty name="ignorePressure" value="1"/>
    </inkml:brush>
  </inkml:definitions>
  <inkml:trace contextRef="#ctx0" brushRef="#br0">32 0,'0'299,"0"-289,-2 0,1 0,-4 11,2-9,-1 21,1-20,-3 19,3-19,-1 22,3 25,2-51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CF3830-75D9-4240-A942-66F8FBB20DC6}" type="datetimeFigureOut">
              <a:rPr lang="en-US" smtClean="0"/>
              <a:t>11/20/2023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6626D6-3278-4F4C-A59F-F2AD81E6735E}" type="slidenum">
              <a:rPr lang="en-US" smtClean="0"/>
              <a:t>‹#›</a:t>
            </a:fld>
            <a:endParaRPr lang="en-US"/>
          </a:p>
        </p:txBody>
      </p:sp>
    </p:spTree>
    <p:extLst>
      <p:ext uri="{BB962C8B-B14F-4D97-AF65-F5344CB8AC3E}">
        <p14:creationId xmlns:p14="http://schemas.microsoft.com/office/powerpoint/2010/main" val="28137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ba.gov/brand/assets/sba/resource-partners/Preparing-for-certification-VetCertFactSheet-508c.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452140A9-11FD-AB46-B99D-C1331D8D84D1}"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82374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also search for your business or others can search for certified businesses in the Search function</a:t>
            </a:r>
          </a:p>
        </p:txBody>
      </p:sp>
      <p:sp>
        <p:nvSpPr>
          <p:cNvPr id="4" name="Slide Number Placeholder 3"/>
          <p:cNvSpPr>
            <a:spLocks noGrp="1"/>
          </p:cNvSpPr>
          <p:nvPr>
            <p:ph type="sldNum" sz="quarter" idx="5"/>
          </p:nvPr>
        </p:nvSpPr>
        <p:spPr/>
        <p:txBody>
          <a:bodyPr/>
          <a:lstStyle/>
          <a:p>
            <a:fld id="{9A6626D6-3278-4F4C-A59F-F2AD81E6735E}" type="slidenum">
              <a:rPr lang="en-US" smtClean="0"/>
              <a:t>22</a:t>
            </a:fld>
            <a:endParaRPr lang="en-US"/>
          </a:p>
        </p:txBody>
      </p:sp>
    </p:spTree>
    <p:extLst>
      <p:ext uri="{BB962C8B-B14F-4D97-AF65-F5344CB8AC3E}">
        <p14:creationId xmlns:p14="http://schemas.microsoft.com/office/powerpoint/2010/main" val="212204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Internal Use Only</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77603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1162050"/>
            <a:ext cx="3365500" cy="25257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pPr/>
              <a:t>31</a:t>
            </a:fld>
            <a:endParaRPr lang="en-US"/>
          </a:p>
        </p:txBody>
      </p:sp>
    </p:spTree>
    <p:extLst>
      <p:ext uri="{BB962C8B-B14F-4D97-AF65-F5344CB8AC3E}">
        <p14:creationId xmlns:p14="http://schemas.microsoft.com/office/powerpoint/2010/main" val="309742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latin typeface="Source Sans Pro" panose="020B0503030403020204" pitchFamily="34" charset="0"/>
              <a:ea typeface="Calibri" panose="020F0502020204030204" pitchFamily="34" charset="0"/>
              <a:cs typeface="Segoe UI" panose="020B0502040204020203" pitchFamily="34" charset="0"/>
            </a:endParaRPr>
          </a:p>
          <a:p>
            <a:r>
              <a:rPr lang="en-US" sz="1800">
                <a:latin typeface="Source Sans Pro" panose="020B0503030403020204" pitchFamily="34" charset="0"/>
                <a:ea typeface="Calibri" panose="020F0502020204030204" pitchFamily="34" charset="0"/>
                <a:cs typeface="Segoe UI" panose="020B0502040204020203" pitchFamily="34" charset="0"/>
              </a:rPr>
              <a:t>MySBA</a:t>
            </a:r>
          </a:p>
          <a:p>
            <a:pPr lvl="1"/>
            <a:r>
              <a:rPr lang="en-US" sz="1800">
                <a:latin typeface="Source Sans Pro" panose="020B0503030403020204" pitchFamily="34" charset="0"/>
                <a:ea typeface="Times New Roman" panose="02020603050405020304" pitchFamily="18" charset="0"/>
              </a:rPr>
              <a:t>The SBA is developing a platform that will bring all certification, lending, and available resources under one integrated portal.</a:t>
            </a:r>
            <a:endParaRPr lang="en-US" sz="1500">
              <a:latin typeface="Source Sans Pro" panose="020B0503030403020204" pitchFamily="34" charset="0"/>
              <a:ea typeface="Calibri" panose="020F0502020204030204"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defTabSz="933237">
              <a:defRPr/>
            </a:pPr>
            <a:fld id="{452140A9-11FD-AB46-B99D-C1331D8D84D1}"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9555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1">
              <a:defRPr/>
            </a:pPr>
            <a:r>
              <a:rPr lang="en-US" dirty="0"/>
              <a:t>Small businesses and innovation are critical to this region’s – and the nation’s – success and that’s what the SBA is here to support: those looking to pursue the American dream of business ownership. </a:t>
            </a:r>
          </a:p>
          <a:p>
            <a:endParaRPr lang="en-US" dirty="0"/>
          </a:p>
          <a:p>
            <a:pPr defTabSz="933121">
              <a:defRPr/>
            </a:pPr>
            <a:r>
              <a:rPr lang="en-US" dirty="0"/>
              <a:t>America’s 30 million small businesses– are the engines of our economy and when they do well, our communities do well. In fact, they create 2 out of every 3 jobs. </a:t>
            </a:r>
          </a:p>
          <a:p>
            <a:pPr lvl="0"/>
            <a:r>
              <a:rPr lang="en-US" dirty="0"/>
              <a:t>The economy is thriving, unemployment is at its lowest rate in 17 years, the U.S. has added jobs month over month and wage growth is at its fastest since 2009.</a:t>
            </a:r>
          </a:p>
          <a:p>
            <a:endParaRPr lang="en-US" dirty="0"/>
          </a:p>
        </p:txBody>
      </p:sp>
      <p:sp>
        <p:nvSpPr>
          <p:cNvPr id="4" name="Slide Number Placeholder 3"/>
          <p:cNvSpPr>
            <a:spLocks noGrp="1"/>
          </p:cNvSpPr>
          <p:nvPr>
            <p:ph type="sldNum" sz="quarter" idx="10"/>
          </p:nvPr>
        </p:nvSpPr>
        <p:spPr/>
        <p:txBody>
          <a:bodyPr/>
          <a:lstStyle/>
          <a:p>
            <a:fld id="{A33EDC05-A067-43E5-B493-B2E4DC67B55E}" type="slidenum">
              <a:rPr lang="en-US" smtClean="0"/>
              <a:t>5</a:t>
            </a:fld>
            <a:endParaRPr lang="en-US"/>
          </a:p>
        </p:txBody>
      </p:sp>
    </p:spTree>
    <p:extLst>
      <p:ext uri="{BB962C8B-B14F-4D97-AF65-F5344CB8AC3E}">
        <p14:creationId xmlns:p14="http://schemas.microsoft.com/office/powerpoint/2010/main" val="363047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many think</a:t>
            </a:r>
            <a:r>
              <a:rPr lang="en-US" baseline="0" dirty="0"/>
              <a:t> of the SBA, money is what first comes to mind. And sometimes that’s also accompanied with the thought of paperwork, red tape and regulation because we are a federal agency. Today I’m going to address both of these. </a:t>
            </a:r>
          </a:p>
          <a:p>
            <a:endParaRPr lang="en-US" baseline="0" dirty="0"/>
          </a:p>
          <a:p>
            <a:r>
              <a:rPr lang="en-US" baseline="0" dirty="0"/>
              <a:t>First, funding for small businesses is only one part of the work that we do. We also offer counseling, access to government contracting and help with recovery after a disaster. I’ll go into deeper detail of each of these. </a:t>
            </a:r>
          </a:p>
          <a:p>
            <a:endParaRPr lang="en-US" baseline="0" dirty="0"/>
          </a:p>
          <a:p>
            <a:r>
              <a:rPr lang="en-US" baseline="0" dirty="0"/>
              <a:t>Second, our standing as a federal agency is a positive. We serve as the only voice for small businesses nationwide backed by the federal government and advocate for them at the President’s Cabinet level. Also, we’ve been working hard to remove burdensome regulations and eliminate red tape so small businesses can spend less time working to comply with government regulations and more time focusing on growing their business. In fact, we’ve exceeded the goal of cutting two old rules for every new one. And, the Tax Cuts and Jobs Act is also designed to deliver results, incentivizing businesses to build, grow and hire in America. </a:t>
            </a:r>
          </a:p>
        </p:txBody>
      </p:sp>
      <p:sp>
        <p:nvSpPr>
          <p:cNvPr id="4" name="Slide Number Placeholder 3"/>
          <p:cNvSpPr>
            <a:spLocks noGrp="1"/>
          </p:cNvSpPr>
          <p:nvPr>
            <p:ph type="sldNum" sz="quarter" idx="10"/>
          </p:nvPr>
        </p:nvSpPr>
        <p:spPr/>
        <p:txBody>
          <a:bodyPr/>
          <a:lstStyle/>
          <a:p>
            <a:fld id="{A33EDC05-A067-43E5-B493-B2E4DC67B55E}" type="slidenum">
              <a:rPr lang="en-US" smtClean="0"/>
              <a:t>6</a:t>
            </a:fld>
            <a:endParaRPr lang="en-US"/>
          </a:p>
        </p:txBody>
      </p:sp>
    </p:spTree>
    <p:extLst>
      <p:ext uri="{BB962C8B-B14F-4D97-AF65-F5344CB8AC3E}">
        <p14:creationId xmlns:p14="http://schemas.microsoft.com/office/powerpoint/2010/main" val="363047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latin typeface="Source Sans Pro" panose="020B0503030403020204" pitchFamily="34" charset="0"/>
              <a:ea typeface="Calibri" panose="020F0502020204030204" pitchFamily="34" charset="0"/>
              <a:cs typeface="Segoe UI" panose="020B0502040204020203" pitchFamily="34" charset="0"/>
            </a:endParaRPr>
          </a:p>
          <a:p>
            <a:r>
              <a:rPr lang="en-US" sz="1800">
                <a:latin typeface="Source Sans Pro" panose="020B0503030403020204" pitchFamily="34" charset="0"/>
                <a:ea typeface="Calibri" panose="020F0502020204030204" pitchFamily="34" charset="0"/>
                <a:cs typeface="Segoe UI" panose="020B0502040204020203" pitchFamily="34" charset="0"/>
              </a:rPr>
              <a:t>MySBA</a:t>
            </a:r>
          </a:p>
          <a:p>
            <a:pPr lvl="1"/>
            <a:r>
              <a:rPr lang="en-US" sz="1800">
                <a:latin typeface="Source Sans Pro" panose="020B0503030403020204" pitchFamily="34" charset="0"/>
                <a:ea typeface="Times New Roman" panose="02020603050405020304" pitchFamily="18" charset="0"/>
              </a:rPr>
              <a:t>The SBA is developing a platform that will bring all certification, lending, and available resources under one integrated portal.</a:t>
            </a:r>
            <a:endParaRPr lang="en-US" sz="1500">
              <a:latin typeface="Source Sans Pro" panose="020B0503030403020204" pitchFamily="34" charset="0"/>
              <a:ea typeface="Calibri" panose="020F0502020204030204"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defTabSz="933237">
              <a:defRPr/>
            </a:pPr>
            <a:fld id="{452140A9-11FD-AB46-B99D-C1331D8D84D1}" type="slidenum">
              <a:rPr lang="en-US">
                <a:solidFill>
                  <a:prstClr val="black"/>
                </a:solidFill>
                <a:latin typeface="Calibri" panose="020F0502020204030204"/>
              </a:rPr>
              <a:pPr defTabSz="93323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22481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latin typeface="Source Sans Pro" panose="020B0503030403020204" pitchFamily="34" charset="0"/>
              <a:ea typeface="Calibri" panose="020F0502020204030204" pitchFamily="34" charset="0"/>
              <a:cs typeface="Segoe UI" panose="020B0502040204020203" pitchFamily="34" charset="0"/>
            </a:endParaRPr>
          </a:p>
          <a:p>
            <a:pPr marL="758255" lvl="1" indent="-291636">
              <a:lnSpc>
                <a:spcPct val="90000"/>
              </a:lnSpc>
              <a:spcBef>
                <a:spcPts val="383"/>
              </a:spcBef>
              <a:buFont typeface="Arial"/>
              <a:buChar char="•"/>
            </a:pPr>
            <a:r>
              <a:rPr lang="en-US" sz="1800">
                <a:latin typeface="Source Sans Pro"/>
                <a:ea typeface="Calibri" panose="020F0502020204030204" pitchFamily="34" charset="0"/>
                <a:cs typeface="Segoe UI" panose="020B0502040204020203" pitchFamily="34" charset="0"/>
              </a:rPr>
              <a:t>One Year Extension:  </a:t>
            </a:r>
            <a:endParaRPr lang="en-US" sz="1800">
              <a:latin typeface="Source Sans Pro"/>
            </a:endParaRPr>
          </a:p>
          <a:p>
            <a:pPr lvl="2" indent="-291636">
              <a:lnSpc>
                <a:spcPct val="90000"/>
              </a:lnSpc>
              <a:spcBef>
                <a:spcPts val="383"/>
              </a:spcBef>
              <a:buFont typeface="Arial"/>
              <a:buChar char="•"/>
            </a:pPr>
            <a:r>
              <a:rPr lang="en-US"/>
              <a:t>Companies do not need to take any further action to receive this extension; the date will automatically be updated in the SBA Search Tool for SD/VOSBs</a:t>
            </a:r>
            <a:endParaRPr lang="en-US">
              <a:cs typeface="Calibri" panose="020F0502020204030204"/>
            </a:endParaRPr>
          </a:p>
          <a:p>
            <a:pPr lvl="2" indent="-291636">
              <a:lnSpc>
                <a:spcPct val="90000"/>
              </a:lnSpc>
              <a:spcBef>
                <a:spcPts val="383"/>
              </a:spcBef>
              <a:buFont typeface="Arial"/>
              <a:buChar char="•"/>
            </a:pPr>
            <a:r>
              <a:rPr lang="en-US"/>
              <a:t>VA is working to process all applications/recertifications submitted prior to its closure of its system in October</a:t>
            </a:r>
            <a:endParaRPr lang="en-US">
              <a:cs typeface="Calibri" panose="020F0502020204030204"/>
            </a:endParaRPr>
          </a:p>
          <a:p>
            <a:pPr marL="758255" lvl="1" indent="-291636">
              <a:lnSpc>
                <a:spcPct val="90000"/>
              </a:lnSpc>
              <a:spcBef>
                <a:spcPts val="383"/>
              </a:spcBef>
              <a:buFont typeface="Arial"/>
              <a:buChar char="•"/>
            </a:pPr>
            <a:r>
              <a:rPr lang="en-US">
                <a:latin typeface="Calibri" panose="020F0502020204030204"/>
                <a:ea typeface="Calibri" panose="020F0502020204030204" pitchFamily="34" charset="0"/>
                <a:cs typeface="Calibri" panose="020F0502020204030204"/>
              </a:rPr>
              <a:t>One Year grace period:  </a:t>
            </a:r>
            <a:r>
              <a:rPr lang="en-US"/>
              <a:t>Self certification will still take place in SAM.gov</a:t>
            </a:r>
            <a:endParaRPr lang="en-US">
              <a:latin typeface="Calibri" panose="020F0502020204030204" pitchFamily="34" charset="0"/>
              <a:ea typeface="Calibri" panose="020F0502020204030204" pitchFamily="34" charset="0"/>
              <a:cs typeface="Calibri" panose="020F0502020204030204"/>
            </a:endParaRPr>
          </a:p>
          <a:p>
            <a:r>
              <a:rPr lang="en-US" sz="1800">
                <a:latin typeface="Source Sans Pro"/>
                <a:ea typeface="Calibri" panose="020F0502020204030204" pitchFamily="34" charset="0"/>
                <a:cs typeface="Segoe UI" panose="020B0502040204020203" pitchFamily="34" charset="0"/>
              </a:rPr>
              <a:t>MySBA</a:t>
            </a:r>
          </a:p>
          <a:p>
            <a:pPr lvl="1"/>
            <a:r>
              <a:rPr lang="en-US" sz="1800">
                <a:latin typeface="Source Sans Pro"/>
                <a:ea typeface="Times New Roman" panose="02020603050405020304" pitchFamily="18" charset="0"/>
              </a:rPr>
              <a:t>The SBA is developing a platform that will bring all certification, lending, and available resources under one integrated portal.</a:t>
            </a:r>
            <a:endParaRPr lang="en-US" sz="1500">
              <a:latin typeface="Source Sans Pro"/>
              <a:ea typeface="Calibri" panose="020F0502020204030204"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defTabSz="933237">
              <a:defRPr/>
            </a:pPr>
            <a:fld id="{452140A9-11FD-AB46-B99D-C1331D8D84D1}" type="slidenum">
              <a:rPr lang="en-US">
                <a:solidFill>
                  <a:prstClr val="black"/>
                </a:solidFill>
                <a:latin typeface="Calibri" panose="020F0502020204030204"/>
              </a:rPr>
              <a:pPr defTabSz="93323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71582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2800" y="595313"/>
            <a:ext cx="3025775" cy="2268537"/>
          </a:xfrm>
        </p:spPr>
      </p:sp>
      <p:sp>
        <p:nvSpPr>
          <p:cNvPr id="3" name="Notes Placeholder 2"/>
          <p:cNvSpPr>
            <a:spLocks noGrp="1"/>
          </p:cNvSpPr>
          <p:nvPr>
            <p:ph type="body" idx="1"/>
          </p:nvPr>
        </p:nvSpPr>
        <p:spPr/>
        <p:txBody>
          <a:bodyPr/>
          <a:lstStyle/>
          <a:p>
            <a:pPr marL="357173" indent="-357173" eaLnBrk="0" hangingPunct="0">
              <a:spcBef>
                <a:spcPts val="302"/>
              </a:spcBef>
              <a:buClr>
                <a:srgbClr val="595959"/>
              </a:buClr>
              <a:buSzPts val="1050"/>
              <a:buFont typeface="Wingdings" panose="05000000000000000000" pitchFamily="2" charset="2"/>
              <a:buChar char="Ø"/>
              <a:tabLst>
                <a:tab pos="1230263" algn="l"/>
              </a:tabLst>
            </a:pPr>
            <a:r>
              <a:rPr lang="en-US" dirty="0">
                <a:latin typeface="Source Sans Pro" panose="020B0503030403020204"/>
                <a:ea typeface="Times New Roman" panose="02020603050405020304" pitchFamily="18" charset="0"/>
                <a:cs typeface="Symbol" panose="05050102010706020507" pitchFamily="18" charset="2"/>
              </a:rPr>
              <a:t>The Government is considered the “World’s Largest Buyer.”</a:t>
            </a:r>
          </a:p>
          <a:p>
            <a:pPr marL="357173" indent="-357173" eaLnBrk="0" hangingPunct="0">
              <a:spcBef>
                <a:spcPts val="302"/>
              </a:spcBef>
              <a:buClr>
                <a:srgbClr val="595959"/>
              </a:buClr>
              <a:buSzPts val="1050"/>
              <a:buFont typeface="Wingdings" panose="05000000000000000000" pitchFamily="2" charset="2"/>
              <a:buChar char="Ø"/>
              <a:tabLst>
                <a:tab pos="1230263" algn="l"/>
              </a:tabLst>
            </a:pPr>
            <a:r>
              <a:rPr lang="en-US" dirty="0">
                <a:latin typeface="Source Sans Pro" panose="020B0503030403020204"/>
                <a:ea typeface="Times New Roman" panose="02020603050405020304" pitchFamily="18" charset="0"/>
                <a:cs typeface="Symbol" panose="05050102010706020507" pitchFamily="18" charset="2"/>
              </a:rPr>
              <a:t>Purchases by military and civilian installations amount to nearly $500,000 billion a year.</a:t>
            </a:r>
          </a:p>
          <a:p>
            <a:pPr marL="357173" indent="-357173" eaLnBrk="0" hangingPunct="0">
              <a:spcBef>
                <a:spcPts val="302"/>
              </a:spcBef>
              <a:buClr>
                <a:srgbClr val="595959"/>
              </a:buClr>
              <a:buSzPts val="1050"/>
              <a:buFont typeface="Wingdings" panose="05000000000000000000" pitchFamily="2" charset="2"/>
              <a:buChar char="Ø"/>
              <a:tabLst>
                <a:tab pos="1230263" algn="l"/>
              </a:tabLst>
            </a:pPr>
            <a:r>
              <a:rPr lang="en-US" dirty="0">
                <a:latin typeface="Source Sans Pro" panose="020B0503030403020204"/>
                <a:ea typeface="Times New Roman" panose="02020603050405020304" pitchFamily="18" charset="0"/>
                <a:cs typeface="Symbol" panose="05050102010706020507" pitchFamily="18" charset="2"/>
              </a:rPr>
              <a:t>The Government’s procurement policy which encourages prime and subcontracting opportunities for small businesses is a catalyst for economic growth.  </a:t>
            </a:r>
          </a:p>
          <a:p>
            <a:pPr marL="357173" indent="-357173" eaLnBrk="0" hangingPunct="0">
              <a:spcBef>
                <a:spcPts val="302"/>
              </a:spcBef>
              <a:buClr>
                <a:srgbClr val="595959"/>
              </a:buClr>
              <a:buSzPts val="1050"/>
              <a:buFont typeface="Wingdings" panose="05000000000000000000" pitchFamily="2" charset="2"/>
              <a:buChar char="Ø"/>
              <a:tabLst>
                <a:tab pos="1230263" algn="l"/>
              </a:tabLst>
            </a:pPr>
            <a:r>
              <a:rPr lang="en-US" dirty="0">
                <a:latin typeface="Source Sans Pro" panose="020B0503030403020204"/>
                <a:ea typeface="Times New Roman" panose="02020603050405020304" pitchFamily="18" charset="0"/>
                <a:cs typeface="Symbol" panose="05050102010706020507" pitchFamily="18" charset="2"/>
              </a:rPr>
              <a:t>Federal statute defines government-wide prime contracting goals which represent a primary tool in helping small firms be considered for government contracts.</a:t>
            </a:r>
          </a:p>
          <a:p>
            <a:pPr marL="357173" indent="-357173" eaLnBrk="0" hangingPunct="0">
              <a:spcBef>
                <a:spcPts val="302"/>
              </a:spcBef>
              <a:buClr>
                <a:srgbClr val="595959"/>
              </a:buClr>
              <a:buSzPts val="1050"/>
              <a:buFont typeface="Wingdings" panose="05000000000000000000" pitchFamily="2" charset="2"/>
              <a:buChar char="Ø"/>
              <a:tabLst>
                <a:tab pos="1230263" algn="l"/>
              </a:tabLst>
            </a:pPr>
            <a:r>
              <a:rPr lang="en-US" dirty="0">
                <a:latin typeface="Source Sans Pro" panose="020B0503030403020204"/>
                <a:ea typeface="Times New Roman" panose="02020603050405020304" pitchFamily="18" charset="0"/>
                <a:cs typeface="Symbol" panose="05050102010706020507" pitchFamily="18" charset="2"/>
              </a:rPr>
              <a:t>The current, government-wide procurement goal is at least 23% of all federal contracting dollars. </a:t>
            </a:r>
          </a:p>
          <a:p>
            <a:pPr marL="357173" indent="-357173" eaLnBrk="0" hangingPunct="0">
              <a:spcBef>
                <a:spcPts val="302"/>
              </a:spcBef>
              <a:buClr>
                <a:srgbClr val="595959"/>
              </a:buClr>
              <a:buSzPts val="1050"/>
              <a:buFont typeface="Wingdings" panose="05000000000000000000" pitchFamily="2" charset="2"/>
              <a:buChar char="Ø"/>
              <a:tabLst>
                <a:tab pos="1230263" algn="l"/>
              </a:tabLst>
            </a:pPr>
            <a:r>
              <a:rPr lang="en-US" sz="1100" dirty="0">
                <a:latin typeface="Source Sans Pro" panose="020B0503030403020204" pitchFamily="34" charset="0"/>
                <a:ea typeface="Source Sans Pro" panose="020B0503030403020204" pitchFamily="34" charset="0"/>
              </a:rPr>
              <a:t>Three methods of limiting competition to win government contracts include: Full and Open Competition, Small Business Set Asides including certification-based and socio-economic categories and sole source. Limited competition can help small businesses win government contracts.    </a:t>
            </a:r>
          </a:p>
          <a:p>
            <a:endParaRPr lang="en-US" dirty="0"/>
          </a:p>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179257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pPr defTabSz="933237">
              <a:defRPr/>
            </a:pPr>
            <a:fld id="{D0150FAE-31C4-434D-A16E-FCC9FE13AF2E}" type="slidenum">
              <a:rPr lang="en-US">
                <a:solidFill>
                  <a:prstClr val="black"/>
                </a:solidFill>
                <a:latin typeface="Calibri" panose="020F0502020204030204"/>
              </a:rPr>
              <a:pPr defTabSz="93323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3426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list of required documentation is available on sba.gov/</a:t>
            </a:r>
            <a:r>
              <a:rPr lang="en-US" err="1">
                <a:cs typeface="Calibri"/>
              </a:rPr>
              <a:t>vetcert</a:t>
            </a:r>
            <a:r>
              <a:rPr lang="en-US">
                <a:cs typeface="Calibri"/>
              </a:rPr>
              <a:t>: </a:t>
            </a:r>
            <a:r>
              <a:rPr lang="en-US">
                <a:hlinkClick r:id="rId3"/>
              </a:rPr>
              <a:t>Preparing for SBA Veteran Small Business Certification</a:t>
            </a:r>
            <a:endParaRPr lang="en-US">
              <a:cs typeface="Calibri"/>
            </a:endParaRPr>
          </a:p>
        </p:txBody>
      </p:sp>
      <p:sp>
        <p:nvSpPr>
          <p:cNvPr id="4" name="Slide Number Placeholder 3"/>
          <p:cNvSpPr>
            <a:spLocks noGrp="1"/>
          </p:cNvSpPr>
          <p:nvPr>
            <p:ph type="sldNum" sz="quarter" idx="5"/>
          </p:nvPr>
        </p:nvSpPr>
        <p:spPr/>
        <p:txBody>
          <a:bodyPr/>
          <a:lstStyle/>
          <a:p>
            <a:fld id="{9A6626D6-3278-4F4C-A59F-F2AD81E6735E}" type="slidenum">
              <a:rPr lang="en-US" smtClean="0"/>
              <a:t>21</a:t>
            </a:fld>
            <a:endParaRPr lang="en-US"/>
          </a:p>
        </p:txBody>
      </p:sp>
    </p:spTree>
    <p:extLst>
      <p:ext uri="{BB962C8B-B14F-4D97-AF65-F5344CB8AC3E}">
        <p14:creationId xmlns:p14="http://schemas.microsoft.com/office/powerpoint/2010/main" val="4225774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5526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November 20,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10979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November 20,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523311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6C03B-1ECF-324C-BC62-0687230E677D}" type="datetime4">
              <a:rPr lang="en-US" smtClean="0"/>
              <a:t>November 20,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87948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November 20,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62953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November 20,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17751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November 20,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3403970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73C0FBF-5775-B247-928D-19191E4CA979}" type="slidenum">
              <a:rPr lang="en-US" smtClean="0"/>
              <a:t>‹#›</a:t>
            </a:fld>
            <a:endParaRPr lang="en-US"/>
          </a:p>
        </p:txBody>
      </p:sp>
      <p:sp>
        <p:nvSpPr>
          <p:cNvPr id="5" name="Title 1"/>
          <p:cNvSpPr>
            <a:spLocks noGrp="1"/>
          </p:cNvSpPr>
          <p:nvPr>
            <p:ph type="title"/>
          </p:nvPr>
        </p:nvSpPr>
        <p:spPr>
          <a:xfrm>
            <a:off x="629841" y="373996"/>
            <a:ext cx="7886700" cy="1161770"/>
          </a:xfrm>
        </p:spPr>
        <p:txBody>
          <a:bodyPr/>
          <a:lstStyle/>
          <a:p>
            <a:r>
              <a:rPr lang="en-US"/>
              <a:t>Click to edit Master title style</a:t>
            </a:r>
          </a:p>
        </p:txBody>
      </p:sp>
    </p:spTree>
    <p:extLst>
      <p:ext uri="{BB962C8B-B14F-4D97-AF65-F5344CB8AC3E}">
        <p14:creationId xmlns:p14="http://schemas.microsoft.com/office/powerpoint/2010/main" val="477138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5244353"/>
            <a:ext cx="9024471" cy="86658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73C0FBF-5775-B247-928D-19191E4CA979}" type="slidenum">
              <a:rPr lang="en-US" smtClean="0"/>
              <a:pPr/>
              <a:t>‹#›</a:t>
            </a:fld>
            <a:endParaRPr lang="en-US"/>
          </a:p>
        </p:txBody>
      </p:sp>
      <p:sp>
        <p:nvSpPr>
          <p:cNvPr id="4" name="Title 1"/>
          <p:cNvSpPr txBox="1">
            <a:spLocks/>
          </p:cNvSpPr>
          <p:nvPr userDrawn="1"/>
        </p:nvSpPr>
        <p:spPr>
          <a:xfrm>
            <a:off x="457200" y="5368358"/>
            <a:ext cx="8229600" cy="6230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000" b="1" kern="1200">
                <a:solidFill>
                  <a:schemeClr val="bg1"/>
                </a:solidFill>
                <a:latin typeface="Verdana"/>
                <a:ea typeface="+mj-ea"/>
                <a:cs typeface="Verdana"/>
              </a:defRPr>
            </a:lvl1pPr>
          </a:lstStyle>
          <a:p>
            <a:pPr algn="ctr"/>
            <a:endParaRPr lang="en-US" sz="1400">
              <a:solidFill>
                <a:srgbClr val="000090"/>
              </a:solidFill>
              <a:latin typeface="Arial"/>
              <a:cs typeface="Arial"/>
            </a:endParaRPr>
          </a:p>
        </p:txBody>
      </p:sp>
      <p:sp>
        <p:nvSpPr>
          <p:cNvPr id="5" name="Picture Placeholder 2"/>
          <p:cNvSpPr>
            <a:spLocks noGrp="1"/>
          </p:cNvSpPr>
          <p:nvPr>
            <p:ph type="pic" idx="1"/>
          </p:nvPr>
        </p:nvSpPr>
        <p:spPr>
          <a:xfrm>
            <a:off x="457200" y="1299881"/>
            <a:ext cx="8229600" cy="3705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ubtitle 2"/>
          <p:cNvSpPr>
            <a:spLocks noGrp="1"/>
          </p:cNvSpPr>
          <p:nvPr>
            <p:ph type="subTitle" idx="11"/>
          </p:nvPr>
        </p:nvSpPr>
        <p:spPr>
          <a:xfrm>
            <a:off x="457200" y="5368359"/>
            <a:ext cx="8229599" cy="623052"/>
          </a:xfrm>
        </p:spPr>
        <p:txBody>
          <a:bodyPr anchor="ctr">
            <a:normAutofit/>
          </a:bodyPr>
          <a:lstStyle>
            <a:lvl1pPr marL="0" indent="0" algn="ctr">
              <a:buNone/>
              <a:defRPr sz="16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28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895063"/>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2514600" y="1247054"/>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6" name="Slide Number Placeholder 3">
            <a:extLst>
              <a:ext uri="{FF2B5EF4-FFF2-40B4-BE49-F238E27FC236}">
                <a16:creationId xmlns:a16="http://schemas.microsoft.com/office/drawing/2014/main" id="{08CD8082-C419-4086-BC20-2CB65F4DFFC8}"/>
              </a:ext>
            </a:extLst>
          </p:cNvPr>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61007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80838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96004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193646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131569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267241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274710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November 20,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49496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November 20, 2023</a:t>
            </a:fld>
            <a:endParaRPr lang="en-US"/>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7200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November 20, 2023</a:t>
            </a:fld>
            <a:endParaRPr lang="en-US"/>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2464271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groundswellzoo/8314064918" TargetMode="External"/><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38/chapter-I/part-74"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sba.gov/vetcert" TargetMode="External"/><Relationship Id="rId5" Type="http://schemas.openxmlformats.org/officeDocument/2006/relationships/hyperlink" Target="https://www.sba.gov/brand/assets/sba/resource-partners/Preparing-for-certification-VetCertFactSheet-508c.pdf" TargetMode="External"/><Relationship Id="rId4" Type="http://schemas.openxmlformats.org/officeDocument/2006/relationships/hyperlink" Target="https://www.ecfr.gov/current/title-13/chapter-I/part-12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veterans.certify.sba.gov"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mailto:abron@vetbizcentral.org" TargetMode="External"/><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hyperlink" Target="https://gcc02.safelinks.protection.outlook.com/?url=http%3A%2F%2Fwww.vetbizcentral.org%2F&amp;data=05%7C01%7Cthaddeus.hammond%40sba.gov%7C4759d470f8874ccf395208dbc05bf850%7C3c89fd8a7f684667aa1541ebf2208961%7C1%7C0%7C638315273844595904%7CUnknown%7CTWFpbGZsb3d8eyJWIjoiMC4wLjAwMDAiLCJQIjoiV2luMzIiLCJBTiI6Ik1haWwiLCJXVCI6Mn0%3D%7C3000%7C%7C%7C&amp;sdata=gJEYISD7dqDan6ADobSHo1M3ZxUZWswfBpJD7Ghk30M%3D&amp;reserved=0"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documents/2022/11/29/2022-25508/veteran-owned-small-business-and-service-disabled-veteran-owned-small-business-certification"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veterans.certify.sba.gov"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sba.gov/district/michigan" TargetMode="External"/><Relationship Id="rId18" Type="http://schemas.openxmlformats.org/officeDocument/2006/relationships/image" Target="NULL"/><Relationship Id="rId3" Type="http://schemas.openxmlformats.org/officeDocument/2006/relationships/hyperlink" Target="http://www.sba.gov/updates" TargetMode="External"/><Relationship Id="rId7" Type="http://schemas.openxmlformats.org/officeDocument/2006/relationships/hyperlink" Target="mailto:gabrielle.coner@sba.gov" TargetMode="External"/><Relationship Id="rId12"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www.sba.gov/" TargetMode="External"/><Relationship Id="rId11" Type="http://schemas.openxmlformats.org/officeDocument/2006/relationships/image" Target="../media/image18.png"/><Relationship Id="rId5" Type="http://schemas.openxmlformats.org/officeDocument/2006/relationships/image" Target="../media/image16.jpeg"/><Relationship Id="rId10" Type="http://schemas.openxmlformats.org/officeDocument/2006/relationships/hyperlink" Target="mailto:northflorida_do@sba.gov" TargetMode="External"/><Relationship Id="rId19"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825-5E1B-4524-91B0-189525CEB850}"/>
              </a:ext>
            </a:extLst>
          </p:cNvPr>
          <p:cNvSpPr>
            <a:spLocks noGrp="1"/>
          </p:cNvSpPr>
          <p:nvPr>
            <p:ph type="ctrTitle"/>
          </p:nvPr>
        </p:nvSpPr>
        <p:spPr>
          <a:xfrm>
            <a:off x="924039" y="2235200"/>
            <a:ext cx="7295920" cy="2387600"/>
          </a:xfrm>
        </p:spPr>
        <p:txBody>
          <a:bodyPr>
            <a:normAutofit fontScale="90000"/>
          </a:bodyPr>
          <a:lstStyle/>
          <a:p>
            <a:r>
              <a:rPr lang="en-US" dirty="0">
                <a:latin typeface="Source Sans Pro"/>
                <a:ea typeface="Source Sans Pro"/>
              </a:rPr>
              <a:t>Veteran Small Business Certification Program</a:t>
            </a:r>
            <a:br>
              <a:rPr lang="en-US" dirty="0">
                <a:latin typeface="Source Sans Pro"/>
                <a:ea typeface="Source Sans Pro"/>
              </a:rPr>
            </a:br>
            <a:r>
              <a:rPr lang="en-US" dirty="0">
                <a:latin typeface="Source Sans Pro"/>
                <a:ea typeface="Source Sans Pro"/>
              </a:rPr>
              <a:t>(</a:t>
            </a:r>
            <a:r>
              <a:rPr lang="en-US" dirty="0" err="1">
                <a:latin typeface="Source Sans Pro"/>
                <a:ea typeface="Source Sans Pro"/>
              </a:rPr>
              <a:t>VetCert</a:t>
            </a:r>
            <a:r>
              <a:rPr lang="en-US" dirty="0">
                <a:latin typeface="Source Sans Pro"/>
                <a:ea typeface="Source Sans Pro"/>
              </a:rPr>
              <a:t>)</a:t>
            </a:r>
            <a:endParaRPr lang="en-US" b="0" dirty="0"/>
          </a:p>
        </p:txBody>
      </p:sp>
    </p:spTree>
    <p:extLst>
      <p:ext uri="{BB962C8B-B14F-4D97-AF65-F5344CB8AC3E}">
        <p14:creationId xmlns:p14="http://schemas.microsoft.com/office/powerpoint/2010/main" val="388648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CDAB5-144B-0C91-2CE2-9C0311944A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3C0FBF-5775-B247-928D-19191E4CA979}"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4" name="Title 3">
            <a:extLst>
              <a:ext uri="{FF2B5EF4-FFF2-40B4-BE49-F238E27FC236}">
                <a16:creationId xmlns:a16="http://schemas.microsoft.com/office/drawing/2014/main" id="{471684C4-E1B3-5DF6-13D2-9079A796D6DC}"/>
              </a:ext>
            </a:extLst>
          </p:cNvPr>
          <p:cNvSpPr>
            <a:spLocks noGrp="1"/>
          </p:cNvSpPr>
          <p:nvPr>
            <p:ph type="title"/>
          </p:nvPr>
        </p:nvSpPr>
        <p:spPr/>
        <p:txBody>
          <a:bodyPr/>
          <a:lstStyle/>
          <a:p>
            <a:r>
              <a:rPr lang="en-US"/>
              <a:t>Policy Highlights – Key Changes </a:t>
            </a:r>
            <a:r>
              <a:rPr lang="en-US" sz="1800"/>
              <a:t>(cont.)</a:t>
            </a:r>
            <a:endParaRPr lang="en-US"/>
          </a:p>
        </p:txBody>
      </p:sp>
      <p:sp>
        <p:nvSpPr>
          <p:cNvPr id="6" name="Content Placeholder 5">
            <a:extLst>
              <a:ext uri="{FF2B5EF4-FFF2-40B4-BE49-F238E27FC236}">
                <a16:creationId xmlns:a16="http://schemas.microsoft.com/office/drawing/2014/main" id="{C58E28A0-71B8-2554-0295-539F7CEC3551}"/>
              </a:ext>
            </a:extLst>
          </p:cNvPr>
          <p:cNvSpPr>
            <a:spLocks noGrp="1"/>
          </p:cNvSpPr>
          <p:nvPr>
            <p:ph idx="1"/>
          </p:nvPr>
        </p:nvSpPr>
        <p:spPr>
          <a:xfrm>
            <a:off x="627459" y="1205744"/>
            <a:ext cx="7886700" cy="5278259"/>
          </a:xfrm>
        </p:spPr>
        <p:txBody>
          <a:bodyPr vert="horz" lIns="91440" tIns="45720" rIns="91440" bIns="45720" rtlCol="0" anchor="t">
            <a:normAutofit fontScale="92500" lnSpcReduction="20000"/>
          </a:bodyPr>
          <a:lstStyle/>
          <a:p>
            <a:pPr marL="170815" indent="-170815"/>
            <a:r>
              <a:rPr lang="en-US" sz="1800" b="1">
                <a:latin typeface="Source Sans Pro"/>
                <a:ea typeface="Source Sans Pro"/>
              </a:rPr>
              <a:t>One Year Extension </a:t>
            </a:r>
            <a:r>
              <a:rPr lang="en-US" sz="1800">
                <a:latin typeface="Source Sans Pro"/>
                <a:ea typeface="Source Sans Pro"/>
              </a:rPr>
              <a:t>- Companies that were verified by the VA Center for Verification and Evaluation (VA CVE) prior to January 1, 2023, have automatically received a 1-year extension to their program term (4 years vs. 3 years) </a:t>
            </a:r>
            <a:endParaRPr lang="en-US"/>
          </a:p>
          <a:p>
            <a:pPr lvl="1"/>
            <a:endParaRPr lang="en-US" sz="1500">
              <a:latin typeface="Source Sans Pro" panose="020B0503030403020204" pitchFamily="34" charset="0"/>
            </a:endParaRPr>
          </a:p>
          <a:p>
            <a:pPr marL="457200" lvl="1" indent="0">
              <a:buNone/>
            </a:pPr>
            <a:endParaRPr lang="en-US" sz="1500">
              <a:latin typeface="Source Sans Pro" panose="020B0503030403020204" pitchFamily="34" charset="0"/>
            </a:endParaRPr>
          </a:p>
          <a:p>
            <a:pPr marL="170815" indent="-170815"/>
            <a:r>
              <a:rPr lang="en-US" sz="1800" b="1">
                <a:latin typeface="Source Sans Pro"/>
                <a:ea typeface="Source Sans Pro"/>
              </a:rPr>
              <a:t>One Year Grace Period </a:t>
            </a:r>
            <a:r>
              <a:rPr lang="en-US" sz="1800">
                <a:latin typeface="Source Sans Pro"/>
                <a:ea typeface="Source Sans Pro"/>
              </a:rPr>
              <a:t>- Companies may self-certify through 2023, but must also submit an application to SBA for a final determination</a:t>
            </a:r>
          </a:p>
          <a:p>
            <a:pPr lvl="1"/>
            <a:endParaRPr lang="en-US" sz="1500">
              <a:latin typeface="Source Sans Pro" panose="020B0503030403020204" pitchFamily="34" charset="0"/>
            </a:endParaRPr>
          </a:p>
          <a:p>
            <a:pPr marL="170815" indent="-170815"/>
            <a:endParaRPr lang="en-US" sz="1800">
              <a:latin typeface="Source Sans Pro" panose="020B0503030403020204" pitchFamily="34" charset="0"/>
            </a:endParaRPr>
          </a:p>
          <a:p>
            <a:pPr marL="170815" indent="-170815"/>
            <a:r>
              <a:rPr lang="en-US" sz="1800" b="1">
                <a:latin typeface="Source Sans Pro"/>
                <a:ea typeface="Source Sans Pro"/>
              </a:rPr>
              <a:t>Certification will not be for a specific NAICS code -  </a:t>
            </a:r>
            <a:r>
              <a:rPr lang="en-US" sz="1800">
                <a:latin typeface="Source Sans Pro"/>
                <a:ea typeface="Source Sans Pro"/>
              </a:rPr>
              <a:t>SBA’s certification process determines that a business is currently small in at least one NAICS code listed in the firm’s SAM.gov profile. To avoid restricting a certified VOSB/SDVOSB’s ability to expand its operations into new industries, a firm must only qualify under the size standard corresponding to the NAICS code assigned to a specific contract.</a:t>
            </a:r>
          </a:p>
          <a:p>
            <a:pPr marL="0" indent="0">
              <a:buNone/>
            </a:pPr>
            <a:endParaRPr lang="en-US" sz="1800">
              <a:effectLst/>
              <a:latin typeface="Source Sans Pro" panose="020B0503030403020204" pitchFamily="34" charset="0"/>
              <a:ea typeface="Calibri" panose="020F0502020204030204" pitchFamily="34" charset="0"/>
              <a:cs typeface="Times New Roman" panose="02020603050405020304" pitchFamily="18" charset="0"/>
            </a:endParaRPr>
          </a:p>
          <a:p>
            <a:pPr marL="170815" indent="-170815"/>
            <a:r>
              <a:rPr lang="en-US" sz="1800" b="1">
                <a:latin typeface="Source Sans Pro"/>
                <a:ea typeface="Calibri" panose="020F0502020204030204" pitchFamily="34" charset="0"/>
                <a:cs typeface="Segoe UI"/>
              </a:rPr>
              <a:t>Final Rule </a:t>
            </a:r>
            <a:r>
              <a:rPr lang="en-US" sz="1800">
                <a:latin typeface="Source Sans Pro"/>
                <a:ea typeface="Calibri" panose="020F0502020204030204" pitchFamily="34" charset="0"/>
                <a:cs typeface="Segoe UI"/>
              </a:rPr>
              <a:t>takes steps to harmonize &amp; simplify definitions of ownership, control, day to day operations, and standard hours across certification programs</a:t>
            </a:r>
          </a:p>
          <a:p>
            <a:pPr marL="170815" indent="-170815"/>
            <a:endParaRPr lang="en-US" sz="1800">
              <a:latin typeface="Source Sans Pro" panose="020B0503030403020204" pitchFamily="34" charset="0"/>
              <a:ea typeface="Calibri" panose="020F0502020204030204" pitchFamily="34" charset="0"/>
              <a:cs typeface="Segoe UI" panose="020B0502040204020203" pitchFamily="34" charset="0"/>
            </a:endParaRPr>
          </a:p>
          <a:p>
            <a:pPr marL="170815" indent="-170815"/>
            <a:r>
              <a:rPr lang="en-US" sz="1800">
                <a:latin typeface="Source Sans Pro"/>
                <a:ea typeface="Calibri" panose="020F0502020204030204" pitchFamily="34" charset="0"/>
                <a:cs typeface="Segoe UI"/>
              </a:rPr>
              <a:t>OHA handles appeals &amp; protests</a:t>
            </a:r>
          </a:p>
          <a:p>
            <a:pPr marL="170815" indent="-170815"/>
            <a:endParaRPr lang="en-US" sz="1800">
              <a:latin typeface="Source Sans Pro" panose="020B0503030403020204" pitchFamily="34" charset="0"/>
              <a:ea typeface="Calibri" panose="020F0502020204030204" pitchFamily="34" charset="0"/>
              <a:cs typeface="Segoe UI" panose="020B0502040204020203" pitchFamily="34" charset="0"/>
            </a:endParaRPr>
          </a:p>
          <a:p>
            <a:pPr marL="170815" indent="-170815"/>
            <a:r>
              <a:rPr lang="en-US" sz="1800" b="1">
                <a:latin typeface="Source Sans Pro"/>
                <a:ea typeface="Calibri" panose="020F0502020204030204" pitchFamily="34" charset="0"/>
                <a:cs typeface="Segoe UI"/>
              </a:rPr>
              <a:t>Surplus Property Program </a:t>
            </a:r>
            <a:r>
              <a:rPr lang="en-US" sz="1800">
                <a:latin typeface="Source Sans Pro"/>
                <a:ea typeface="Calibri" panose="020F0502020204030204" pitchFamily="34" charset="0"/>
                <a:cs typeface="Segoe UI"/>
              </a:rPr>
              <a:t>is opened to VOSB &amp; SDVOSB businesses</a:t>
            </a:r>
          </a:p>
          <a:p>
            <a:pPr marL="0" indent="0">
              <a:buNone/>
            </a:pPr>
            <a:endParaRPr lang="en-US" sz="1800">
              <a:effectLst/>
              <a:latin typeface="Source Sans Pro" panose="020B0503030403020204"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12734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14B88-BE61-5CF3-96BD-6B824E44E8F2}"/>
              </a:ext>
            </a:extLst>
          </p:cNvPr>
          <p:cNvSpPr>
            <a:spLocks noGrp="1"/>
          </p:cNvSpPr>
          <p:nvPr>
            <p:ph idx="1"/>
          </p:nvPr>
        </p:nvSpPr>
        <p:spPr/>
        <p:txBody>
          <a:bodyPr vert="horz" lIns="91440" tIns="45720" rIns="91440" bIns="45720" rtlCol="0" anchor="t">
            <a:normAutofit/>
          </a:bodyPr>
          <a:lstStyle/>
          <a:p>
            <a:pPr marL="170815" indent="-170815">
              <a:lnSpc>
                <a:spcPct val="115000"/>
              </a:lnSpc>
              <a:spcBef>
                <a:spcPts val="0"/>
              </a:spcBef>
              <a:buFont typeface="Arial" panose="05050102010706020507" pitchFamily="18" charset="2"/>
              <a:buChar char="•"/>
            </a:pPr>
            <a:r>
              <a:rPr lang="en-US" sz="1800">
                <a:effectLst/>
                <a:latin typeface="Source Sans Pro"/>
                <a:ea typeface="Calibri" panose="020F0502020204030204" pitchFamily="34" charset="0"/>
                <a:cs typeface="Arial"/>
              </a:rPr>
              <a:t>The SBA provides small businesses the opportunity to access resources such as training, business counseling, access to capital, and more. </a:t>
            </a:r>
          </a:p>
          <a:p>
            <a:pPr marL="0" indent="0">
              <a:lnSpc>
                <a:spcPct val="115000"/>
              </a:lnSpc>
              <a:spcBef>
                <a:spcPts val="0"/>
              </a:spcBef>
              <a:buNone/>
            </a:pPr>
            <a:endParaRPr lang="en-US" sz="1800">
              <a:effectLst/>
              <a:latin typeface="Source Sans Pro" panose="020B0503030403020204" pitchFamily="34" charset="0"/>
              <a:ea typeface="Calibri" panose="020F0502020204030204" pitchFamily="34" charset="0"/>
              <a:cs typeface="Arial" panose="020B0604020202020204" pitchFamily="34" charset="0"/>
            </a:endParaRPr>
          </a:p>
          <a:p>
            <a:pPr marL="170815" indent="-170815">
              <a:lnSpc>
                <a:spcPct val="115000"/>
              </a:lnSpc>
              <a:spcBef>
                <a:spcPts val="0"/>
              </a:spcBef>
              <a:buFont typeface="Arial" panose="05050102010706020507" pitchFamily="18" charset="2"/>
              <a:buChar char="•"/>
            </a:pPr>
            <a:r>
              <a:rPr lang="en-US" sz="1800">
                <a:latin typeface="Source Sans Pro"/>
                <a:ea typeface="Calibri" panose="020F0502020204030204" pitchFamily="34" charset="0"/>
                <a:cs typeface="Arial"/>
              </a:rPr>
              <a:t>Most resources</a:t>
            </a:r>
            <a:r>
              <a:rPr lang="en-US" sz="1800">
                <a:effectLst/>
                <a:latin typeface="Source Sans Pro"/>
                <a:ea typeface="Calibri" panose="020F0502020204030204" pitchFamily="34" charset="0"/>
                <a:cs typeface="Arial"/>
              </a:rPr>
              <a:t> such as </a:t>
            </a:r>
            <a:r>
              <a:rPr lang="en-US" sz="1800">
                <a:latin typeface="Source Sans Pro"/>
                <a:ea typeface="Calibri" panose="020F0502020204030204" pitchFamily="34" charset="0"/>
                <a:cs typeface="Arial"/>
              </a:rPr>
              <a:t>counseling</a:t>
            </a:r>
            <a:r>
              <a:rPr lang="en-US" sz="1800">
                <a:effectLst/>
                <a:latin typeface="Source Sans Pro"/>
                <a:ea typeface="Calibri" panose="020F0502020204030204" pitchFamily="34" charset="0"/>
                <a:cs typeface="Arial"/>
              </a:rPr>
              <a:t>, training, classes, financial readiness assessments, etc., are offered at little to no cost to all small businesses.</a:t>
            </a:r>
            <a:r>
              <a:rPr lang="en-US" sz="1800">
                <a:latin typeface="Source Sans Pro"/>
                <a:ea typeface="Calibri" panose="020F0502020204030204" pitchFamily="34" charset="0"/>
                <a:cs typeface="Arial"/>
              </a:rPr>
              <a:t> </a:t>
            </a:r>
            <a:endParaRPr lang="en-US" sz="1800">
              <a:effectLst/>
              <a:latin typeface="Source Sans Pro" panose="020B0503030403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None/>
            </a:pPr>
            <a:endParaRPr lang="en-US" sz="1800">
              <a:effectLst/>
              <a:latin typeface="Source Sans Pro" panose="020B0503030403020204" pitchFamily="34" charset="0"/>
              <a:ea typeface="Calibri" panose="020F0502020204030204" pitchFamily="34" charset="0"/>
              <a:cs typeface="Arial" panose="020B0604020202020204" pitchFamily="34" charset="0"/>
            </a:endParaRPr>
          </a:p>
          <a:p>
            <a:pPr marL="170815" indent="-170815">
              <a:lnSpc>
                <a:spcPct val="115000"/>
              </a:lnSpc>
              <a:spcBef>
                <a:spcPts val="0"/>
              </a:spcBef>
              <a:spcAft>
                <a:spcPts val="600"/>
              </a:spcAft>
              <a:buFont typeface="Arial" panose="05050102010706020507" pitchFamily="18" charset="2"/>
              <a:buChar char="•"/>
            </a:pPr>
            <a:r>
              <a:rPr lang="en-US" sz="1800">
                <a:effectLst/>
                <a:latin typeface="Source Sans Pro"/>
                <a:ea typeface="Calibri" panose="020F0502020204030204" pitchFamily="34" charset="0"/>
                <a:cs typeface="Arial"/>
              </a:rPr>
              <a:t>Certification allows firms the opportunity to compete in the federal marketplace and for sole-source and set-aside contracts. Self-certified firms do not qualify for VA contracting opportunities.</a:t>
            </a:r>
          </a:p>
          <a:p>
            <a:pPr marL="0" indent="0">
              <a:buNone/>
            </a:pPr>
            <a:endParaRPr lang="en-US"/>
          </a:p>
        </p:txBody>
      </p:sp>
      <p:sp>
        <p:nvSpPr>
          <p:cNvPr id="3" name="Slide Number Placeholder 2">
            <a:extLst>
              <a:ext uri="{FF2B5EF4-FFF2-40B4-BE49-F238E27FC236}">
                <a16:creationId xmlns:a16="http://schemas.microsoft.com/office/drawing/2014/main" id="{37BD7F2B-19B8-9F22-E8AD-2ACB8BC56B30}"/>
              </a:ext>
            </a:extLst>
          </p:cNvPr>
          <p:cNvSpPr>
            <a:spLocks noGrp="1"/>
          </p:cNvSpPr>
          <p:nvPr>
            <p:ph type="sldNum" sz="quarter" idx="12"/>
          </p:nvPr>
        </p:nvSpPr>
        <p:spPr/>
        <p:txBody>
          <a:bodyPr/>
          <a:lstStyle/>
          <a:p>
            <a:fld id="{773C0FBF-5775-B247-928D-19191E4CA979}" type="slidenum">
              <a:rPr lang="en-US" smtClean="0"/>
              <a:t>11</a:t>
            </a:fld>
            <a:endParaRPr lang="en-US"/>
          </a:p>
        </p:txBody>
      </p:sp>
      <p:sp>
        <p:nvSpPr>
          <p:cNvPr id="4" name="Title 3">
            <a:extLst>
              <a:ext uri="{FF2B5EF4-FFF2-40B4-BE49-F238E27FC236}">
                <a16:creationId xmlns:a16="http://schemas.microsoft.com/office/drawing/2014/main" id="{89463FC5-AB4A-21FF-B571-32219868FC77}"/>
              </a:ext>
            </a:extLst>
          </p:cNvPr>
          <p:cNvSpPr>
            <a:spLocks noGrp="1"/>
          </p:cNvSpPr>
          <p:nvPr>
            <p:ph type="title"/>
          </p:nvPr>
        </p:nvSpPr>
        <p:spPr/>
        <p:txBody>
          <a:bodyPr/>
          <a:lstStyle/>
          <a:p>
            <a:r>
              <a:rPr lang="en-US"/>
              <a:t>Benefits of SBA Certification</a:t>
            </a:r>
          </a:p>
        </p:txBody>
      </p:sp>
    </p:spTree>
    <p:extLst>
      <p:ext uri="{BB962C8B-B14F-4D97-AF65-F5344CB8AC3E}">
        <p14:creationId xmlns:p14="http://schemas.microsoft.com/office/powerpoint/2010/main" val="118301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F49-BFA4-A15C-70B9-EE3FEA05E6E0}"/>
              </a:ext>
            </a:extLst>
          </p:cNvPr>
          <p:cNvSpPr>
            <a:spLocks noGrp="1"/>
          </p:cNvSpPr>
          <p:nvPr>
            <p:ph type="title"/>
          </p:nvPr>
        </p:nvSpPr>
        <p:spPr/>
        <p:txBody>
          <a:bodyPr/>
          <a:lstStyle/>
          <a:p>
            <a:r>
              <a:rPr lang="en-US" dirty="0"/>
              <a:t>WIIFM??</a:t>
            </a:r>
          </a:p>
        </p:txBody>
      </p:sp>
      <p:pic>
        <p:nvPicPr>
          <p:cNvPr id="6" name="Content Placeholder 5" descr="A red and white sign&#10;&#10;Description automatically generated with low confidence">
            <a:extLst>
              <a:ext uri="{FF2B5EF4-FFF2-40B4-BE49-F238E27FC236}">
                <a16:creationId xmlns:a16="http://schemas.microsoft.com/office/drawing/2014/main" id="{CDC2D917-E03B-F12A-6F1C-B3847561421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347491" y="1810370"/>
            <a:ext cx="3966449" cy="3966449"/>
          </a:xfrm>
        </p:spPr>
      </p:pic>
      <p:sp>
        <p:nvSpPr>
          <p:cNvPr id="4" name="Slide Number Placeholder 3">
            <a:extLst>
              <a:ext uri="{FF2B5EF4-FFF2-40B4-BE49-F238E27FC236}">
                <a16:creationId xmlns:a16="http://schemas.microsoft.com/office/drawing/2014/main" id="{21823EEE-47BC-1919-AC54-A64C79EA479A}"/>
              </a:ext>
            </a:extLst>
          </p:cNvPr>
          <p:cNvSpPr>
            <a:spLocks noGrp="1"/>
          </p:cNvSpPr>
          <p:nvPr>
            <p:ph type="sldNum" sz="quarter" idx="12"/>
          </p:nvPr>
        </p:nvSpPr>
        <p:spPr/>
        <p:txBody>
          <a:bodyPr/>
          <a:lstStyle/>
          <a:p>
            <a:pPr>
              <a:defRPr/>
            </a:pPr>
            <a:fld id="{34B2D4D1-6FA1-4D7D-9C31-E5DA752FE4E9}" type="slidenum">
              <a:rPr lang="es-PR" altLang="en-US" smtClean="0"/>
              <a:pPr>
                <a:defRPr/>
              </a:pPr>
              <a:t>12</a:t>
            </a:fld>
            <a:endParaRPr lang="es-PR" altLang="en-US"/>
          </a:p>
        </p:txBody>
      </p:sp>
    </p:spTree>
    <p:extLst>
      <p:ext uri="{BB962C8B-B14F-4D97-AF65-F5344CB8AC3E}">
        <p14:creationId xmlns:p14="http://schemas.microsoft.com/office/powerpoint/2010/main" val="319962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4488" y="1025605"/>
            <a:ext cx="5915025" cy="449178"/>
          </a:xfrm>
        </p:spPr>
        <p:txBody>
          <a:bodyPr>
            <a:normAutofit fontScale="90000"/>
          </a:bodyPr>
          <a:lstStyle/>
          <a:p>
            <a:r>
              <a:rPr lang="en-US" dirty="0">
                <a:solidFill>
                  <a:srgbClr val="002E6D"/>
                </a:solidFill>
              </a:rPr>
              <a:t>Government-Wide Contracting Goals</a:t>
            </a:r>
          </a:p>
        </p:txBody>
      </p:sp>
      <p:sp>
        <p:nvSpPr>
          <p:cNvPr id="7" name="Subtitle 6"/>
          <p:cNvSpPr>
            <a:spLocks noGrp="1"/>
          </p:cNvSpPr>
          <p:nvPr>
            <p:ph type="subTitle" idx="13"/>
          </p:nvPr>
        </p:nvSpPr>
        <p:spPr>
          <a:xfrm>
            <a:off x="1614488" y="1345513"/>
            <a:ext cx="5915025" cy="522053"/>
          </a:xfrm>
        </p:spPr>
        <p:txBody>
          <a:bodyPr>
            <a:normAutofit/>
          </a:bodyPr>
          <a:lstStyle/>
          <a:p>
            <a:r>
              <a:rPr lang="en-US" sz="1800" dirty="0">
                <a:solidFill>
                  <a:schemeClr val="tx1"/>
                </a:solidFill>
              </a:rPr>
              <a:t>COMPETITION TYPES TO WIN GOVERNMENT CONTRACTS</a:t>
            </a:r>
          </a:p>
        </p:txBody>
      </p:sp>
      <p:sp>
        <p:nvSpPr>
          <p:cNvPr id="19" name="Rounded Rectangle 18">
            <a:extLst>
              <a:ext uri="{C183D7F6-B498-43B3-948B-1728B52AA6E4}">
                <adec:decorative xmlns:adec="http://schemas.microsoft.com/office/drawing/2017/decorative" val="1"/>
              </a:ext>
            </a:extLst>
          </p:cNvPr>
          <p:cNvSpPr/>
          <p:nvPr/>
        </p:nvSpPr>
        <p:spPr>
          <a:xfrm rot="2700000">
            <a:off x="1845459" y="2236567"/>
            <a:ext cx="2963506" cy="3019607"/>
          </a:xfrm>
          <a:prstGeom prst="roundRect">
            <a:avLst>
              <a:gd name="adj" fmla="val 10018"/>
            </a:avLst>
          </a:prstGeom>
          <a:gradFill flip="none" rotWithShape="1">
            <a:gsLst>
              <a:gs pos="0">
                <a:srgbClr val="002E6D"/>
              </a:gs>
              <a:gs pos="50000">
                <a:srgbClr val="002E6D"/>
              </a:gs>
              <a:gs pos="100000">
                <a:srgbClr val="0048A8"/>
              </a:gs>
            </a:gsLst>
            <a:path path="circle">
              <a:fillToRect t="100000" r="100000"/>
            </a:path>
            <a:tileRect l="-100000" b="-100000"/>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a:p>
        </p:txBody>
      </p:sp>
      <p:sp>
        <p:nvSpPr>
          <p:cNvPr id="22" name="TextBox 21">
            <a:extLst>
              <a:ext uri="{FF2B5EF4-FFF2-40B4-BE49-F238E27FC236}">
                <a16:creationId xmlns:a16="http://schemas.microsoft.com/office/drawing/2014/main" id="{44CD46E6-F235-407D-820D-F0A1158245D8}"/>
              </a:ext>
            </a:extLst>
          </p:cNvPr>
          <p:cNvSpPr txBox="1"/>
          <p:nvPr/>
        </p:nvSpPr>
        <p:spPr>
          <a:xfrm>
            <a:off x="2524319" y="2452551"/>
            <a:ext cx="1438734" cy="923330"/>
          </a:xfrm>
          <a:prstGeom prst="rect">
            <a:avLst/>
          </a:prstGeom>
          <a:noFill/>
        </p:spPr>
        <p:txBody>
          <a:bodyPr wrap="square" rtlCol="0">
            <a:spAutoFit/>
          </a:bodyPr>
          <a:lstStyle/>
          <a:p>
            <a:pPr algn="ctr"/>
            <a:r>
              <a:rPr lang="en-US" spc="-83" dirty="0">
                <a:solidFill>
                  <a:schemeClr val="bg1"/>
                </a:solidFill>
                <a:effectLst>
                  <a:outerShdw blurRad="38100" dist="38100" dir="2700000" algn="tl">
                    <a:srgbClr val="000000">
                      <a:alpha val="43137"/>
                    </a:srgbClr>
                  </a:outerShdw>
                </a:effectLst>
                <a:latin typeface="Source Sans Pro"/>
              </a:rPr>
              <a:t>WORLD’S</a:t>
            </a:r>
          </a:p>
          <a:p>
            <a:pPr algn="ctr"/>
            <a:r>
              <a:rPr lang="en-US" b="1" spc="-105" dirty="0">
                <a:solidFill>
                  <a:schemeClr val="bg1"/>
                </a:solidFill>
                <a:effectLst>
                  <a:outerShdw blurRad="38100" dist="38100" dir="2700000" algn="tl">
                    <a:srgbClr val="000000">
                      <a:alpha val="43137"/>
                    </a:srgbClr>
                  </a:outerShdw>
                </a:effectLst>
                <a:latin typeface="Source Sans Pro"/>
              </a:rPr>
              <a:t>LARGEST</a:t>
            </a:r>
          </a:p>
          <a:p>
            <a:pPr algn="ctr"/>
            <a:r>
              <a:rPr lang="en-US" spc="248" dirty="0">
                <a:solidFill>
                  <a:schemeClr val="bg1"/>
                </a:solidFill>
                <a:effectLst>
                  <a:outerShdw blurRad="38100" dist="38100" dir="2700000" algn="tl">
                    <a:srgbClr val="000000">
                      <a:alpha val="43137"/>
                    </a:srgbClr>
                  </a:outerShdw>
                </a:effectLst>
                <a:latin typeface="Source Sans Pro"/>
              </a:rPr>
              <a:t>BUYER</a:t>
            </a:r>
            <a:endParaRPr lang="en-US" sz="1575" spc="248" dirty="0">
              <a:solidFill>
                <a:schemeClr val="bg1"/>
              </a:solidFill>
              <a:effectLst>
                <a:outerShdw blurRad="38100" dist="38100" dir="2700000" algn="tl">
                  <a:srgbClr val="000000">
                    <a:alpha val="43137"/>
                  </a:srgbClr>
                </a:outerShdw>
              </a:effectLst>
              <a:latin typeface="Source Sans Pro"/>
            </a:endParaRPr>
          </a:p>
        </p:txBody>
      </p:sp>
      <p:grpSp>
        <p:nvGrpSpPr>
          <p:cNvPr id="3" name="Group 2">
            <a:extLst>
              <a:ext uri="{C183D7F6-B498-43B3-948B-1728B52AA6E4}">
                <adec:decorative xmlns:adec="http://schemas.microsoft.com/office/drawing/2017/decorative" val="1"/>
              </a:ext>
            </a:extLst>
          </p:cNvPr>
          <p:cNvGrpSpPr/>
          <p:nvPr/>
        </p:nvGrpSpPr>
        <p:grpSpPr>
          <a:xfrm>
            <a:off x="2676103" y="3371134"/>
            <a:ext cx="1005833" cy="193208"/>
            <a:chOff x="2402622" y="2581578"/>
            <a:chExt cx="1341110" cy="257610"/>
          </a:xfrm>
        </p:grpSpPr>
        <p:sp>
          <p:nvSpPr>
            <p:cNvPr id="14" name="Oval 13"/>
            <p:cNvSpPr/>
            <p:nvPr/>
          </p:nvSpPr>
          <p:spPr>
            <a:xfrm>
              <a:off x="2402622" y="2581578"/>
              <a:ext cx="257610" cy="257610"/>
            </a:xfrm>
            <a:prstGeom prst="ellipse">
              <a:avLst/>
            </a:prstGeom>
            <a:solidFill>
              <a:srgbClr val="007DBC"/>
            </a:solidFill>
            <a:ln w="127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p>
          </p:txBody>
        </p:sp>
        <p:sp>
          <p:nvSpPr>
            <p:cNvPr id="15" name="Oval 14"/>
            <p:cNvSpPr/>
            <p:nvPr/>
          </p:nvSpPr>
          <p:spPr>
            <a:xfrm>
              <a:off x="2944372" y="2581578"/>
              <a:ext cx="257610" cy="257610"/>
            </a:xfrm>
            <a:prstGeom prst="ellipse">
              <a:avLst/>
            </a:prstGeom>
            <a:solidFill>
              <a:srgbClr val="CC0000"/>
            </a:solidFill>
            <a:ln w="127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p>
          </p:txBody>
        </p:sp>
        <p:sp>
          <p:nvSpPr>
            <p:cNvPr id="16" name="Oval 15"/>
            <p:cNvSpPr/>
            <p:nvPr/>
          </p:nvSpPr>
          <p:spPr>
            <a:xfrm>
              <a:off x="3486122" y="2581578"/>
              <a:ext cx="257610" cy="257610"/>
            </a:xfrm>
            <a:prstGeom prst="ellipse">
              <a:avLst/>
            </a:prstGeom>
            <a:solidFill>
              <a:srgbClr val="969696"/>
            </a:solidFill>
            <a:ln w="127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p>
          </p:txBody>
        </p:sp>
      </p:grpSp>
      <p:sp>
        <p:nvSpPr>
          <p:cNvPr id="21" name="TextBox 20">
            <a:extLst>
              <a:ext uri="{FF2B5EF4-FFF2-40B4-BE49-F238E27FC236}">
                <a16:creationId xmlns:a16="http://schemas.microsoft.com/office/drawing/2014/main" id="{0E5FFA6D-74BD-45F9-BB3B-44B8B8DC2C51}"/>
              </a:ext>
            </a:extLst>
          </p:cNvPr>
          <p:cNvSpPr txBox="1"/>
          <p:nvPr/>
        </p:nvSpPr>
        <p:spPr>
          <a:xfrm>
            <a:off x="1992242" y="3738261"/>
            <a:ext cx="2338046" cy="1223412"/>
          </a:xfrm>
          <a:prstGeom prst="rect">
            <a:avLst/>
          </a:prstGeom>
          <a:noFill/>
        </p:spPr>
        <p:txBody>
          <a:bodyPr wrap="square" rtlCol="0">
            <a:spAutoFit/>
          </a:bodyPr>
          <a:lstStyle/>
          <a:p>
            <a:pPr marL="214313" indent="-214313">
              <a:buFont typeface="Wingdings" panose="05000000000000000000" pitchFamily="2" charset="2"/>
              <a:buChar char="§"/>
            </a:pPr>
            <a:r>
              <a:rPr lang="en-US" sz="1500" b="1" dirty="0">
                <a:solidFill>
                  <a:schemeClr val="bg1"/>
                </a:solidFill>
                <a:latin typeface="Source Sans Pro" panose="020B0503030403020204"/>
              </a:rPr>
              <a:t>$650 billion/year</a:t>
            </a:r>
          </a:p>
          <a:p>
            <a:pPr marL="214313" indent="-214313">
              <a:buFont typeface="Wingdings" panose="05000000000000000000" pitchFamily="2" charset="2"/>
              <a:buChar char="§"/>
            </a:pPr>
            <a:r>
              <a:rPr lang="en-US" sz="1500" b="1" dirty="0">
                <a:solidFill>
                  <a:schemeClr val="bg1"/>
                </a:solidFill>
                <a:latin typeface="Source Sans Pro" panose="020B0503030403020204"/>
              </a:rPr>
              <a:t>23% federal contract dollars are intended for small businesses</a:t>
            </a:r>
          </a:p>
          <a:p>
            <a:pPr marL="214313" indent="-214313">
              <a:buFont typeface="Wingdings" panose="05000000000000000000" pitchFamily="2" charset="2"/>
              <a:buChar char="§"/>
            </a:pPr>
            <a:endParaRPr lang="en-US" sz="1350" b="1" dirty="0">
              <a:latin typeface="Source Sans Pro"/>
            </a:endParaRPr>
          </a:p>
        </p:txBody>
      </p:sp>
      <p:sp>
        <p:nvSpPr>
          <p:cNvPr id="23" name="Chevron 22"/>
          <p:cNvSpPr/>
          <p:nvPr/>
        </p:nvSpPr>
        <p:spPr>
          <a:xfrm>
            <a:off x="4720844" y="2288480"/>
            <a:ext cx="2907716" cy="790161"/>
          </a:xfrm>
          <a:prstGeom prst="chevron">
            <a:avLst>
              <a:gd name="adj" fmla="val 31132"/>
            </a:avLst>
          </a:prstGeom>
          <a:solidFill>
            <a:srgbClr val="007DBC"/>
          </a:solidFill>
          <a:ln w="38100">
            <a:solidFill>
              <a:schemeClr val="bg1"/>
            </a:solidFill>
          </a:ln>
          <a:effectLst>
            <a:outerShdw blurRad="127000" dist="127000" dir="3600000" sx="104000" sy="104000" algn="ctr" rotWithShape="0">
              <a:schemeClr val="tx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ctr"/>
            <a:r>
              <a:rPr lang="en-US" b="1" dirty="0">
                <a:solidFill>
                  <a:schemeClr val="bg1"/>
                </a:solidFill>
                <a:effectLst>
                  <a:outerShdw blurRad="38100" dist="38100" dir="2700000" algn="tl">
                    <a:srgbClr val="000000">
                      <a:alpha val="43137"/>
                    </a:srgbClr>
                  </a:outerShdw>
                </a:effectLst>
                <a:latin typeface="Source Sans Pro"/>
              </a:rPr>
              <a:t>Full and Open </a:t>
            </a:r>
          </a:p>
          <a:p>
            <a:pPr marL="342900" algn="ctr"/>
            <a:r>
              <a:rPr lang="en-US" b="1" dirty="0">
                <a:solidFill>
                  <a:schemeClr val="bg1"/>
                </a:solidFill>
                <a:effectLst>
                  <a:outerShdw blurRad="38100" dist="38100" dir="2700000" algn="tl">
                    <a:srgbClr val="000000">
                      <a:alpha val="43137"/>
                    </a:srgbClr>
                  </a:outerShdw>
                </a:effectLst>
                <a:latin typeface="Source Sans Pro"/>
              </a:rPr>
              <a:t>Competition</a:t>
            </a:r>
            <a:endParaRPr lang="en-US" sz="1350" b="1" dirty="0">
              <a:solidFill>
                <a:schemeClr val="bg1"/>
              </a:solidFill>
              <a:effectLst>
                <a:outerShdw blurRad="38100" dist="38100" dir="2700000" algn="tl">
                  <a:srgbClr val="000000">
                    <a:alpha val="43137"/>
                  </a:srgbClr>
                </a:outerShdw>
              </a:effectLst>
              <a:latin typeface="Source Sans Pro"/>
            </a:endParaRPr>
          </a:p>
        </p:txBody>
      </p:sp>
      <p:sp>
        <p:nvSpPr>
          <p:cNvPr id="24" name="Oval 23"/>
          <p:cNvSpPr/>
          <p:nvPr/>
        </p:nvSpPr>
        <p:spPr>
          <a:xfrm>
            <a:off x="4206692" y="2110006"/>
            <a:ext cx="1028700" cy="1028700"/>
          </a:xfrm>
          <a:prstGeom prst="ellipse">
            <a:avLst/>
          </a:prstGeom>
          <a:solidFill>
            <a:srgbClr val="007DBC"/>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ource Sans Pro" panose="020B0503030403020204"/>
              </a:rPr>
              <a:t>01</a:t>
            </a:r>
            <a:endParaRPr lang="en-US" sz="4050" b="1" dirty="0">
              <a:latin typeface="Source Sans Pro" panose="020B0503030403020204"/>
            </a:endParaRPr>
          </a:p>
        </p:txBody>
      </p:sp>
      <p:sp>
        <p:nvSpPr>
          <p:cNvPr id="25" name="Chevron 24"/>
          <p:cNvSpPr/>
          <p:nvPr/>
        </p:nvSpPr>
        <p:spPr>
          <a:xfrm>
            <a:off x="4720844" y="3548264"/>
            <a:ext cx="2907716" cy="790161"/>
          </a:xfrm>
          <a:prstGeom prst="chevron">
            <a:avLst>
              <a:gd name="adj" fmla="val 31132"/>
            </a:avLst>
          </a:prstGeom>
          <a:solidFill>
            <a:srgbClr val="CC0000"/>
          </a:solidFill>
          <a:ln w="38100">
            <a:solidFill>
              <a:schemeClr val="bg1"/>
            </a:solidFill>
          </a:ln>
          <a:effectLst>
            <a:outerShdw blurRad="127000" dist="127000" dir="3600000" sx="104000" sy="104000" algn="ctr" rotWithShape="0">
              <a:schemeClr val="tx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ctr"/>
            <a:r>
              <a:rPr lang="en-US" b="1" dirty="0">
                <a:solidFill>
                  <a:schemeClr val="bg1"/>
                </a:solidFill>
                <a:effectLst>
                  <a:outerShdw blurRad="38100" dist="38100" dir="2700000" algn="tl">
                    <a:srgbClr val="000000">
                      <a:alpha val="43137"/>
                    </a:srgbClr>
                  </a:outerShdw>
                </a:effectLst>
                <a:latin typeface="Source Sans Pro"/>
              </a:rPr>
              <a:t>Small Business </a:t>
            </a:r>
          </a:p>
          <a:p>
            <a:pPr marL="342900" algn="ctr"/>
            <a:r>
              <a:rPr lang="en-US" b="1" dirty="0">
                <a:solidFill>
                  <a:schemeClr val="bg1"/>
                </a:solidFill>
                <a:effectLst>
                  <a:outerShdw blurRad="38100" dist="38100" dir="2700000" algn="tl">
                    <a:srgbClr val="000000">
                      <a:alpha val="43137"/>
                    </a:srgbClr>
                  </a:outerShdw>
                </a:effectLst>
                <a:latin typeface="Source Sans Pro"/>
              </a:rPr>
              <a:t>Set-Asides</a:t>
            </a:r>
            <a:endParaRPr lang="en-US" sz="1350" b="1" dirty="0">
              <a:solidFill>
                <a:schemeClr val="bg1"/>
              </a:solidFill>
              <a:effectLst>
                <a:outerShdw blurRad="38100" dist="38100" dir="2700000" algn="tl">
                  <a:srgbClr val="000000">
                    <a:alpha val="43137"/>
                  </a:srgbClr>
                </a:outerShdw>
              </a:effectLst>
              <a:latin typeface="Source Sans Pro"/>
            </a:endParaRPr>
          </a:p>
        </p:txBody>
      </p:sp>
      <p:sp>
        <p:nvSpPr>
          <p:cNvPr id="26" name="Oval 25"/>
          <p:cNvSpPr/>
          <p:nvPr/>
        </p:nvSpPr>
        <p:spPr>
          <a:xfrm>
            <a:off x="4206692" y="3369790"/>
            <a:ext cx="1028700" cy="1028700"/>
          </a:xfrm>
          <a:prstGeom prst="ellipse">
            <a:avLst/>
          </a:prstGeom>
          <a:solidFill>
            <a:srgbClr val="CC0000"/>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ource Sans Pro" panose="020B0503030403020204"/>
              </a:rPr>
              <a:t>02</a:t>
            </a:r>
          </a:p>
        </p:txBody>
      </p:sp>
      <p:sp>
        <p:nvSpPr>
          <p:cNvPr id="27" name="Chevron 26"/>
          <p:cNvSpPr/>
          <p:nvPr/>
        </p:nvSpPr>
        <p:spPr>
          <a:xfrm>
            <a:off x="4720844" y="4808048"/>
            <a:ext cx="2907716" cy="790161"/>
          </a:xfrm>
          <a:prstGeom prst="chevron">
            <a:avLst>
              <a:gd name="adj" fmla="val 31132"/>
            </a:avLst>
          </a:prstGeom>
          <a:solidFill>
            <a:srgbClr val="002E6D"/>
          </a:solidFill>
          <a:ln w="38100">
            <a:solidFill>
              <a:schemeClr val="bg1"/>
            </a:solidFill>
          </a:ln>
          <a:effectLst>
            <a:outerShdw blurRad="127000" dist="127000" dir="3600000" sx="104000" sy="104000" algn="ctr" rotWithShape="0">
              <a:schemeClr val="tx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ctr"/>
            <a:r>
              <a:rPr lang="en-US" b="1" spc="-75" dirty="0">
                <a:solidFill>
                  <a:schemeClr val="bg1"/>
                </a:solidFill>
                <a:effectLst>
                  <a:outerShdw blurRad="38100" dist="38100" dir="2700000" algn="tl">
                    <a:srgbClr val="000000">
                      <a:alpha val="43137"/>
                    </a:srgbClr>
                  </a:outerShdw>
                </a:effectLst>
                <a:latin typeface="Source Sans Pro"/>
              </a:rPr>
              <a:t>Sole Source</a:t>
            </a:r>
          </a:p>
        </p:txBody>
      </p:sp>
      <p:sp>
        <p:nvSpPr>
          <p:cNvPr id="28" name="Oval 27"/>
          <p:cNvSpPr/>
          <p:nvPr/>
        </p:nvSpPr>
        <p:spPr>
          <a:xfrm>
            <a:off x="4206692" y="4629574"/>
            <a:ext cx="1028700" cy="1028700"/>
          </a:xfrm>
          <a:prstGeom prst="ellipse">
            <a:avLst/>
          </a:prstGeom>
          <a:solidFill>
            <a:srgbClr val="002E6D"/>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ource Sans Pro" panose="020B0503030403020204"/>
              </a:rPr>
              <a:t>03</a:t>
            </a:r>
            <a:endParaRPr lang="en-US" sz="4050" b="1" dirty="0">
              <a:latin typeface="Source Sans Pro" panose="020B0503030403020204"/>
            </a:endParaRPr>
          </a:p>
        </p:txBody>
      </p:sp>
      <p:sp>
        <p:nvSpPr>
          <p:cNvPr id="29" name="Slide Number Placeholder 3">
            <a:extLst>
              <a:ext uri="{FF2B5EF4-FFF2-40B4-BE49-F238E27FC236}">
                <a16:creationId xmlns:a16="http://schemas.microsoft.com/office/drawing/2014/main" id="{C8616ACE-CC7B-4E09-8988-CA91BB4AA4BA}"/>
              </a:ext>
            </a:extLst>
          </p:cNvPr>
          <p:cNvSpPr>
            <a:spLocks noGrp="1"/>
          </p:cNvSpPr>
          <p:nvPr>
            <p:ph type="sldNum" sz="quarter" idx="12"/>
          </p:nvPr>
        </p:nvSpPr>
        <p:spPr>
          <a:xfrm>
            <a:off x="6274006" y="5587876"/>
            <a:ext cx="1543050" cy="273844"/>
          </a:xfrm>
        </p:spPr>
        <p:txBody>
          <a:bodyPr/>
          <a:lstStyle/>
          <a:p>
            <a:fld id="{B1AB44B9-F1EC-4F4B-88D4-413245C9CD3E}" type="slidenum">
              <a:rPr lang="en-US" smtClean="0"/>
              <a:t>13</a:t>
            </a:fld>
            <a:endParaRPr lang="en-US" dirty="0"/>
          </a:p>
        </p:txBody>
      </p:sp>
    </p:spTree>
    <p:extLst>
      <p:ext uri="{BB962C8B-B14F-4D97-AF65-F5344CB8AC3E}">
        <p14:creationId xmlns:p14="http://schemas.microsoft.com/office/powerpoint/2010/main" val="7412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2" grpId="0"/>
      <p:bldP spid="21" grpId="0"/>
      <p:bldP spid="23" grpId="0" animBg="1"/>
      <p:bldP spid="24" grpId="0" animBg="1"/>
      <p:bldP spid="25"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GOVERNMENT CONTRACTING WIIFM</a:t>
            </a:r>
          </a:p>
        </p:txBody>
      </p:sp>
      <p:sp>
        <p:nvSpPr>
          <p:cNvPr id="3" name="Rectangle 2"/>
          <p:cNvSpPr/>
          <p:nvPr/>
        </p:nvSpPr>
        <p:spPr>
          <a:xfrm>
            <a:off x="793630" y="947044"/>
            <a:ext cx="6354187" cy="3370153"/>
          </a:xfrm>
          <a:prstGeom prst="rect">
            <a:avLst/>
          </a:prstGeom>
        </p:spPr>
        <p:txBody>
          <a:bodyPr wrap="square">
            <a:spAutoFit/>
          </a:bodyPr>
          <a:lstStyle/>
          <a:p>
            <a:pPr marL="257175" indent="-257175">
              <a:buFont typeface="Wingdings" panose="05000000000000000000" pitchFamily="2" charset="2"/>
              <a:buChar char="Ø"/>
            </a:pPr>
            <a:r>
              <a:rPr lang="en-US" sz="3300" b="1" spc="-56" dirty="0">
                <a:solidFill>
                  <a:srgbClr val="FF0000"/>
                </a:solidFill>
                <a:latin typeface="Source Sans Pro" charset="0"/>
                <a:ea typeface="Source Sans Pro" charset="0"/>
                <a:cs typeface="Source Sans Pro" charset="0"/>
              </a:rPr>
              <a:t>Federal Govt-wide: $163B-26.5%</a:t>
            </a:r>
          </a:p>
          <a:p>
            <a:pPr marL="257175" indent="-257175">
              <a:buFont typeface="Wingdings" panose="05000000000000000000" pitchFamily="2" charset="2"/>
              <a:buChar char="Ø"/>
            </a:pPr>
            <a:r>
              <a:rPr lang="en-US" sz="3300" b="1" spc="-56" dirty="0">
                <a:solidFill>
                  <a:srgbClr val="002060"/>
                </a:solidFill>
                <a:latin typeface="Source Sans Pro" charset="0"/>
                <a:ea typeface="Source Sans Pro" charset="0"/>
                <a:cs typeface="Source Sans Pro" charset="0"/>
              </a:rPr>
              <a:t>2022-$163B-26.5%</a:t>
            </a:r>
          </a:p>
          <a:p>
            <a:pPr marL="257175" indent="-257175">
              <a:buFont typeface="Wingdings" panose="05000000000000000000" pitchFamily="2" charset="2"/>
              <a:buChar char="Ø"/>
            </a:pPr>
            <a:r>
              <a:rPr lang="en-US" sz="3300" b="1" spc="-56" dirty="0">
                <a:solidFill>
                  <a:srgbClr val="003F80"/>
                </a:solidFill>
                <a:latin typeface="Source Sans Pro" charset="0"/>
                <a:ea typeface="Source Sans Pro" charset="0"/>
                <a:cs typeface="Source Sans Pro" charset="0"/>
              </a:rPr>
              <a:t>WOSB: 2022-$28.1B-4.57%</a:t>
            </a:r>
          </a:p>
          <a:p>
            <a:pPr marL="257175" indent="-257175">
              <a:buFont typeface="Wingdings" panose="05000000000000000000" pitchFamily="2" charset="2"/>
              <a:buChar char="Ø"/>
            </a:pPr>
            <a:r>
              <a:rPr lang="en-US" sz="3300" b="1" spc="-56" dirty="0">
                <a:solidFill>
                  <a:srgbClr val="FF0000"/>
                </a:solidFill>
                <a:latin typeface="Source Sans Pro" charset="0"/>
                <a:ea typeface="Source Sans Pro" charset="0"/>
                <a:cs typeface="Source Sans Pro" charset="0"/>
              </a:rPr>
              <a:t>SDB: 2022-$69.9B-11.38%</a:t>
            </a:r>
          </a:p>
          <a:p>
            <a:pPr marL="257175" indent="-257175">
              <a:buFont typeface="Wingdings" panose="05000000000000000000" pitchFamily="2" charset="2"/>
              <a:buChar char="Ø"/>
            </a:pPr>
            <a:r>
              <a:rPr lang="en-US" sz="3300" b="1" spc="-56" dirty="0">
                <a:solidFill>
                  <a:srgbClr val="003F80"/>
                </a:solidFill>
                <a:latin typeface="Source Sans Pro" charset="0"/>
                <a:ea typeface="Source Sans Pro" charset="0"/>
                <a:cs typeface="Source Sans Pro" charset="0"/>
              </a:rPr>
              <a:t>HUBZone: 2022-$16.3B-2.65%</a:t>
            </a:r>
          </a:p>
          <a:p>
            <a:pPr marL="257175" indent="-257175">
              <a:buFont typeface="Wingdings" panose="05000000000000000000" pitchFamily="2" charset="2"/>
              <a:buChar char="Ø"/>
            </a:pPr>
            <a:r>
              <a:rPr lang="en-US" sz="3300" b="1" spc="-56" dirty="0">
                <a:solidFill>
                  <a:srgbClr val="FF0000"/>
                </a:solidFill>
                <a:latin typeface="Source Sans Pro" charset="0"/>
                <a:ea typeface="Source Sans Pro" charset="0"/>
                <a:cs typeface="Source Sans Pro" charset="0"/>
              </a:rPr>
              <a:t>SDVO: 2022-$28.1B-4.57%</a:t>
            </a:r>
          </a:p>
          <a:p>
            <a:endParaRPr lang="en-US" sz="1500" spc="-56" dirty="0">
              <a:solidFill>
                <a:srgbClr val="003F80"/>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0910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73738-1B0C-36DF-D90A-52A98B440091}"/>
              </a:ext>
            </a:extLst>
          </p:cNvPr>
          <p:cNvSpPr>
            <a:spLocks noGrp="1"/>
          </p:cNvSpPr>
          <p:nvPr>
            <p:ph type="title"/>
          </p:nvPr>
        </p:nvSpPr>
        <p:spPr>
          <a:xfrm>
            <a:off x="628650" y="367026"/>
            <a:ext cx="7886700" cy="762528"/>
          </a:xfrm>
        </p:spPr>
        <p:txBody>
          <a:bodyPr anchor="t">
            <a:normAutofit/>
          </a:bodyPr>
          <a:lstStyle/>
          <a:p>
            <a:r>
              <a:rPr lang="en-US"/>
              <a:t>Eligibility</a:t>
            </a:r>
          </a:p>
        </p:txBody>
      </p:sp>
      <p:sp>
        <p:nvSpPr>
          <p:cNvPr id="2" name="Content Placeholder 1">
            <a:extLst>
              <a:ext uri="{FF2B5EF4-FFF2-40B4-BE49-F238E27FC236}">
                <a16:creationId xmlns:a16="http://schemas.microsoft.com/office/drawing/2014/main" id="{CF9BAA3B-C296-BF62-216D-57B8F5FEC36F}"/>
              </a:ext>
            </a:extLst>
          </p:cNvPr>
          <p:cNvSpPr>
            <a:spLocks noGrp="1"/>
          </p:cNvSpPr>
          <p:nvPr>
            <p:ph sz="half" idx="1"/>
          </p:nvPr>
        </p:nvSpPr>
        <p:spPr>
          <a:xfrm>
            <a:off x="273050" y="1362358"/>
            <a:ext cx="4775200" cy="5535239"/>
          </a:xfrm>
        </p:spPr>
        <p:txBody>
          <a:bodyPr vert="horz" lIns="91440" tIns="45720" rIns="91440" bIns="45720" rtlCol="0" anchor="t">
            <a:noAutofit/>
          </a:bodyPr>
          <a:lstStyle/>
          <a:p>
            <a:pPr marL="0" indent="0">
              <a:spcBef>
                <a:spcPts val="0"/>
              </a:spcBef>
              <a:spcAft>
                <a:spcPts val="600"/>
              </a:spcAft>
              <a:buNone/>
            </a:pPr>
            <a:r>
              <a:rPr lang="en-US" sz="1800" b="1">
                <a:effectLst/>
                <a:latin typeface="Source Sans Pro"/>
              </a:rPr>
              <a:t>To apply for certification as a VOSB or SDVOSB, a firm must meet the following requirements:</a:t>
            </a:r>
          </a:p>
          <a:p>
            <a:pPr marL="170815" marR="0" lvl="0" indent="-170815">
              <a:spcBef>
                <a:spcPts val="0"/>
              </a:spcBef>
              <a:spcAft>
                <a:spcPts val="0"/>
              </a:spcAft>
              <a:buFont typeface="Arial" panose="05050102010706020507" pitchFamily="18" charset="2"/>
              <a:buChar char="•"/>
            </a:pPr>
            <a:r>
              <a:rPr lang="en-US" sz="1800">
                <a:effectLst/>
                <a:latin typeface="Source Sans Pro"/>
              </a:rPr>
              <a:t>Be considered a small business as defined by the size standard corresponding to any NAICS code listed in the business’s SAM profile.</a:t>
            </a:r>
          </a:p>
          <a:p>
            <a:pPr marL="0" indent="0">
              <a:spcBef>
                <a:spcPts val="0"/>
              </a:spcBef>
              <a:buNone/>
            </a:pPr>
            <a:endParaRPr lang="en-US" sz="1800"/>
          </a:p>
          <a:p>
            <a:pPr marL="170815" marR="0" lvl="0" indent="-170815">
              <a:spcBef>
                <a:spcPts val="0"/>
              </a:spcBef>
              <a:spcAft>
                <a:spcPts val="0"/>
              </a:spcAft>
              <a:buFont typeface="Arial" panose="05050102010706020507" pitchFamily="18" charset="2"/>
              <a:buChar char="•"/>
            </a:pPr>
            <a:r>
              <a:rPr lang="en-US" sz="1800">
                <a:effectLst/>
                <a:latin typeface="Source Sans Pro"/>
              </a:rPr>
              <a:t>No less than 51 percent of the business owned and controlled by one or more veterans.</a:t>
            </a:r>
          </a:p>
          <a:p>
            <a:pPr marL="0" indent="0">
              <a:spcBef>
                <a:spcPts val="0"/>
              </a:spcBef>
              <a:buNone/>
            </a:pPr>
            <a:endParaRPr lang="en-US" sz="1800"/>
          </a:p>
          <a:p>
            <a:pPr marL="170815" marR="0" lvl="0" indent="-170815">
              <a:spcBef>
                <a:spcPts val="0"/>
              </a:spcBef>
              <a:spcAft>
                <a:spcPts val="600"/>
              </a:spcAft>
              <a:buFont typeface="Arial" panose="05050102010706020507" pitchFamily="18" charset="2"/>
              <a:buChar char="•"/>
            </a:pPr>
            <a:r>
              <a:rPr lang="en-US" sz="1800">
                <a:effectLst/>
                <a:latin typeface="Source Sans Pro"/>
              </a:rPr>
              <a:t>For certification as a SDVOSB, no less than 51 percent owned and controlled by one or more service-disabled veterans. For those veterans who are permanently and totally disabled and unable to manage the daily business operations, the spouse or permanent caregiver qualifies.</a:t>
            </a:r>
          </a:p>
          <a:p>
            <a:pPr marL="170815" indent="-170815"/>
            <a:endParaRPr lang="en-US" sz="1600"/>
          </a:p>
        </p:txBody>
      </p:sp>
      <p:pic>
        <p:nvPicPr>
          <p:cNvPr id="5" name="Picture 5" descr="A picture containing text, sign, picture frame&#10;&#10;Description automatically generated">
            <a:extLst>
              <a:ext uri="{FF2B5EF4-FFF2-40B4-BE49-F238E27FC236}">
                <a16:creationId xmlns:a16="http://schemas.microsoft.com/office/drawing/2014/main" id="{EDCF79A0-34C0-2563-35B4-D0644E9AFB76}"/>
              </a:ext>
            </a:extLst>
          </p:cNvPr>
          <p:cNvPicPr>
            <a:picLocks noChangeAspect="1"/>
          </p:cNvPicPr>
          <p:nvPr/>
        </p:nvPicPr>
        <p:blipFill>
          <a:blip r:embed="rId2"/>
          <a:stretch>
            <a:fillRect/>
          </a:stretch>
        </p:blipFill>
        <p:spPr>
          <a:xfrm>
            <a:off x="5362121" y="1532464"/>
            <a:ext cx="3657600" cy="3657600"/>
          </a:xfrm>
          <a:prstGeom prst="rect">
            <a:avLst/>
          </a:prstGeom>
          <a:noFill/>
        </p:spPr>
      </p:pic>
      <p:sp>
        <p:nvSpPr>
          <p:cNvPr id="3" name="Slide Number Placeholder 2">
            <a:extLst>
              <a:ext uri="{FF2B5EF4-FFF2-40B4-BE49-F238E27FC236}">
                <a16:creationId xmlns:a16="http://schemas.microsoft.com/office/drawing/2014/main" id="{82921F37-7D9E-2297-73DA-CFBC0B4E14F0}"/>
              </a:ext>
            </a:extLst>
          </p:cNvPr>
          <p:cNvSpPr>
            <a:spLocks noGrp="1"/>
          </p:cNvSpPr>
          <p:nvPr>
            <p:ph type="sldNum" sz="quarter" idx="12"/>
          </p:nvPr>
        </p:nvSpPr>
        <p:spPr>
          <a:xfrm>
            <a:off x="6796510" y="6194307"/>
            <a:ext cx="2057400" cy="365125"/>
          </a:xfrm>
        </p:spPr>
        <p:txBody>
          <a:bodyPr anchor="ctr">
            <a:normAutofit/>
          </a:bodyPr>
          <a:lstStyle/>
          <a:p>
            <a:pPr>
              <a:spcAft>
                <a:spcPts val="600"/>
              </a:spcAft>
            </a:pPr>
            <a:fld id="{773C0FBF-5775-B247-928D-19191E4CA979}" type="slidenum">
              <a:rPr lang="en-US" smtClean="0"/>
              <a:pPr>
                <a:spcAft>
                  <a:spcPts val="600"/>
                </a:spcAft>
              </a:pPr>
              <a:t>15</a:t>
            </a:fld>
            <a:endParaRPr lang="en-US"/>
          </a:p>
        </p:txBody>
      </p:sp>
    </p:spTree>
    <p:extLst>
      <p:ext uri="{BB962C8B-B14F-4D97-AF65-F5344CB8AC3E}">
        <p14:creationId xmlns:p14="http://schemas.microsoft.com/office/powerpoint/2010/main" val="353375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8093E-D0B1-A610-E6EC-FCF67E24FD83}"/>
              </a:ext>
            </a:extLst>
          </p:cNvPr>
          <p:cNvSpPr>
            <a:spLocks noGrp="1"/>
          </p:cNvSpPr>
          <p:nvPr>
            <p:ph idx="1"/>
          </p:nvPr>
        </p:nvSpPr>
        <p:spPr>
          <a:xfrm>
            <a:off x="628650" y="885371"/>
            <a:ext cx="7886700" cy="5442857"/>
          </a:xfrm>
        </p:spPr>
        <p:txBody>
          <a:bodyPr vert="horz" lIns="91440" tIns="45720" rIns="91440" bIns="45720" rtlCol="0" anchor="t">
            <a:normAutofit/>
          </a:bodyPr>
          <a:lstStyle/>
          <a:p>
            <a:pPr marL="342900" marR="0" lvl="0" indent="-342900">
              <a:lnSpc>
                <a:spcPct val="115000"/>
              </a:lnSpc>
              <a:spcBef>
                <a:spcPts val="0"/>
              </a:spcBef>
              <a:spcAft>
                <a:spcPts val="0"/>
              </a:spcAft>
              <a:buFont typeface="Symbol" panose="05050102010706020507" pitchFamily="18" charset="2"/>
              <a:buChar char=""/>
            </a:pPr>
            <a:endParaRPr lang="en-US" sz="2400" b="1" u="sng">
              <a:solidFill>
                <a:srgbClr val="0000FF"/>
              </a:solidFill>
              <a:latin typeface="Source Sans Pro" panose="020B0503030403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None/>
            </a:pPr>
            <a:r>
              <a:rPr lang="en-US" sz="2000" b="1">
                <a:solidFill>
                  <a:schemeClr val="tx2"/>
                </a:solidFill>
                <a:effectLst/>
                <a:latin typeface="Source Sans Pro"/>
                <a:ea typeface="Calibri" panose="020F0502020204030204" pitchFamily="34" charset="0"/>
                <a:cs typeface="Arial"/>
              </a:rPr>
              <a:t>For businesses currently verified by the VA:</a:t>
            </a:r>
          </a:p>
          <a:p>
            <a:pPr marL="914400" lvl="1" indent="-342900">
              <a:lnSpc>
                <a:spcPct val="115000"/>
              </a:lnSpc>
              <a:spcBef>
                <a:spcPts val="0"/>
              </a:spcBef>
              <a:buFont typeface="Arial" panose="05050102010706020507" pitchFamily="18" charset="2"/>
              <a:buChar char="•"/>
            </a:pPr>
            <a:r>
              <a:rPr lang="en-US">
                <a:effectLst/>
                <a:latin typeface="Source Sans Pro"/>
                <a:ea typeface="Calibri" panose="020F0502020204030204" pitchFamily="34" charset="0"/>
                <a:cs typeface="Arial"/>
              </a:rPr>
              <a:t>Administrator Isabella Casillas Guzman</a:t>
            </a:r>
            <a:r>
              <a:rPr lang="en-US" spc="-30">
                <a:effectLst/>
                <a:latin typeface="Source Sans Pro"/>
                <a:ea typeface="Calibri" panose="020F0502020204030204" pitchFamily="34" charset="0"/>
                <a:cs typeface="Arial"/>
              </a:rPr>
              <a:t> </a:t>
            </a:r>
            <a:r>
              <a:rPr lang="en-US" spc="-30">
                <a:solidFill>
                  <a:srgbClr val="1B1E29"/>
                </a:solidFill>
                <a:latin typeface="Source Sans Pro"/>
                <a:ea typeface="Calibri" panose="020F0502020204030204" pitchFamily="34" charset="0"/>
                <a:cs typeface="Arial"/>
              </a:rPr>
              <a:t>has </a:t>
            </a:r>
            <a:r>
              <a:rPr lang="en-US" spc="-30">
                <a:solidFill>
                  <a:srgbClr val="1B1E29"/>
                </a:solidFill>
                <a:effectLst/>
                <a:latin typeface="Source Sans Pro"/>
                <a:ea typeface="Calibri" panose="020F0502020204030204" pitchFamily="34" charset="0"/>
                <a:cs typeface="Arial"/>
              </a:rPr>
              <a:t>granted a one-time, one-year extension to current VOSBs and SDVOSBs verified by the VA.</a:t>
            </a:r>
          </a:p>
          <a:p>
            <a:pPr marL="914400" lvl="1" indent="-342900">
              <a:lnSpc>
                <a:spcPct val="115000"/>
              </a:lnSpc>
              <a:spcBef>
                <a:spcPts val="0"/>
              </a:spcBef>
              <a:buFont typeface="Arial" panose="05050102010706020507" pitchFamily="18" charset="2"/>
              <a:buChar char="•"/>
            </a:pPr>
            <a:r>
              <a:rPr lang="en-US">
                <a:effectLst/>
                <a:latin typeface="Source Sans Pro"/>
                <a:ea typeface="Times New Roman" panose="02020603050405020304" pitchFamily="18" charset="0"/>
                <a:cs typeface="Times New Roman"/>
              </a:rPr>
              <a:t>The extension allows the SBA to process applications from new entrants into the program and grow the base of certified firms.</a:t>
            </a:r>
            <a:r>
              <a:rPr lang="en-US">
                <a:latin typeface="Source Sans Pro"/>
                <a:ea typeface="Times New Roman" panose="02020603050405020304" pitchFamily="18" charset="0"/>
                <a:cs typeface="Times New Roman"/>
              </a:rPr>
              <a:t> </a:t>
            </a:r>
            <a:endParaRPr lang="en-US">
              <a:effectLst/>
              <a:latin typeface="Source Sans Pro" panose="020B0503030403020204" pitchFamily="34" charset="0"/>
              <a:ea typeface="Times New Roman" panose="02020603050405020304" pitchFamily="18" charset="0"/>
              <a:cs typeface="Times New Roman" panose="02020603050405020304" pitchFamily="18" charset="0"/>
            </a:endParaRPr>
          </a:p>
          <a:p>
            <a:pPr marL="914400" lvl="1" indent="-342900">
              <a:lnSpc>
                <a:spcPct val="115000"/>
              </a:lnSpc>
              <a:spcBef>
                <a:spcPts val="0"/>
              </a:spcBef>
              <a:buFont typeface="Arial" panose="05050102010706020507" pitchFamily="18" charset="2"/>
              <a:buChar char="•"/>
            </a:pPr>
            <a:r>
              <a:rPr lang="en-US">
                <a:effectLst/>
                <a:latin typeface="Source Sans Pro"/>
                <a:ea typeface="Times New Roman" panose="02020603050405020304" pitchFamily="18" charset="0"/>
                <a:cs typeface="Times New Roman"/>
              </a:rPr>
              <a:t>The additional year </a:t>
            </a:r>
            <a:r>
              <a:rPr lang="en-US">
                <a:latin typeface="Source Sans Pro"/>
                <a:ea typeface="Times New Roman" panose="02020603050405020304" pitchFamily="18" charset="0"/>
                <a:cs typeface="Times New Roman"/>
              </a:rPr>
              <a:t>is</a:t>
            </a:r>
            <a:r>
              <a:rPr lang="en-US">
                <a:effectLst/>
                <a:latin typeface="Source Sans Pro"/>
                <a:ea typeface="Times New Roman" panose="02020603050405020304" pitchFamily="18" charset="0"/>
                <a:cs typeface="Times New Roman"/>
              </a:rPr>
              <a:t> added to the existing eligibility period of a current participant.</a:t>
            </a:r>
            <a:endParaRPr lang="en-US">
              <a:effectLst/>
              <a:latin typeface="Source Sans Pro"/>
              <a:ea typeface="Calibri" panose="020F0502020204030204" pitchFamily="34" charset="0"/>
              <a:cs typeface="Times New Roman"/>
            </a:endParaRPr>
          </a:p>
          <a:p>
            <a:pPr marL="857250" lvl="1">
              <a:lnSpc>
                <a:spcPct val="115000"/>
              </a:lnSpc>
              <a:spcBef>
                <a:spcPts val="0"/>
              </a:spcBef>
              <a:buChar char="•"/>
            </a:pPr>
            <a:endParaRPr lang="en-US">
              <a:effectLst/>
              <a:latin typeface="Source Sans Pro" panose="020B0503030403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600"/>
              </a:spcAft>
              <a:buNone/>
            </a:pPr>
            <a:r>
              <a:rPr lang="en-US" sz="2000" b="1" spc="-30">
                <a:solidFill>
                  <a:schemeClr val="tx2"/>
                </a:solidFill>
                <a:effectLst/>
                <a:latin typeface="Source Sans Pro"/>
                <a:ea typeface="Calibri" panose="020F0502020204030204" pitchFamily="34" charset="0"/>
                <a:cs typeface="Arial"/>
              </a:rPr>
              <a:t>For new applicants:</a:t>
            </a:r>
          </a:p>
          <a:p>
            <a:pPr marL="914400" lvl="1" indent="-342900">
              <a:lnSpc>
                <a:spcPct val="115000"/>
              </a:lnSpc>
              <a:spcBef>
                <a:spcPts val="0"/>
              </a:spcBef>
              <a:spcAft>
                <a:spcPts val="600"/>
              </a:spcAft>
              <a:buFont typeface="Arial" panose="05050102010706020507" pitchFamily="18" charset="2"/>
              <a:buChar char="•"/>
            </a:pPr>
            <a:r>
              <a:rPr lang="en-US" spc="-30">
                <a:solidFill>
                  <a:srgbClr val="1B1E29"/>
                </a:solidFill>
                <a:effectLst/>
                <a:latin typeface="Source Sans Pro"/>
                <a:ea typeface="Calibri" panose="020F0502020204030204" pitchFamily="34" charset="0"/>
                <a:cs typeface="Arial"/>
              </a:rPr>
              <a:t>New applicants certified by the SBA after January 1, 2023, will receive the standard three-year certification period.</a:t>
            </a:r>
            <a:endParaRPr lang="en-US">
              <a:effectLst/>
              <a:latin typeface="Source Sans Pro"/>
              <a:ea typeface="Calibri" panose="020F0502020204030204" pitchFamily="34" charset="0"/>
              <a:cs typeface="Arial"/>
            </a:endParaRPr>
          </a:p>
          <a:p>
            <a:pPr marL="170815" indent="-170815"/>
            <a:endParaRPr lang="en-US" sz="2800"/>
          </a:p>
        </p:txBody>
      </p:sp>
      <p:sp>
        <p:nvSpPr>
          <p:cNvPr id="3" name="Slide Number Placeholder 2">
            <a:extLst>
              <a:ext uri="{FF2B5EF4-FFF2-40B4-BE49-F238E27FC236}">
                <a16:creationId xmlns:a16="http://schemas.microsoft.com/office/drawing/2014/main" id="{0F321B48-C973-2B4A-B417-44D7DB15075B}"/>
              </a:ext>
            </a:extLst>
          </p:cNvPr>
          <p:cNvSpPr>
            <a:spLocks noGrp="1"/>
          </p:cNvSpPr>
          <p:nvPr>
            <p:ph type="sldNum" sz="quarter" idx="12"/>
          </p:nvPr>
        </p:nvSpPr>
        <p:spPr/>
        <p:txBody>
          <a:bodyPr/>
          <a:lstStyle/>
          <a:p>
            <a:fld id="{773C0FBF-5775-B247-928D-19191E4CA979}" type="slidenum">
              <a:rPr lang="en-US" smtClean="0"/>
              <a:t>16</a:t>
            </a:fld>
            <a:endParaRPr lang="en-US"/>
          </a:p>
        </p:txBody>
      </p:sp>
      <p:sp>
        <p:nvSpPr>
          <p:cNvPr id="4" name="Title 3">
            <a:extLst>
              <a:ext uri="{FF2B5EF4-FFF2-40B4-BE49-F238E27FC236}">
                <a16:creationId xmlns:a16="http://schemas.microsoft.com/office/drawing/2014/main" id="{3887F867-4281-BC14-A6EB-43CB9DBBEB9F}"/>
              </a:ext>
            </a:extLst>
          </p:cNvPr>
          <p:cNvSpPr>
            <a:spLocks noGrp="1"/>
          </p:cNvSpPr>
          <p:nvPr>
            <p:ph type="title"/>
          </p:nvPr>
        </p:nvSpPr>
        <p:spPr>
          <a:xfrm>
            <a:off x="629841" y="373996"/>
            <a:ext cx="7886700" cy="511375"/>
          </a:xfrm>
        </p:spPr>
        <p:txBody>
          <a:bodyPr/>
          <a:lstStyle/>
          <a:p>
            <a:r>
              <a:rPr lang="en-US"/>
              <a:t>One-Year Certification Extension</a:t>
            </a:r>
          </a:p>
        </p:txBody>
      </p:sp>
    </p:spTree>
    <p:extLst>
      <p:ext uri="{BB962C8B-B14F-4D97-AF65-F5344CB8AC3E}">
        <p14:creationId xmlns:p14="http://schemas.microsoft.com/office/powerpoint/2010/main" val="129963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87D969-3B20-2E42-E06A-FD3D665E472C}"/>
              </a:ext>
            </a:extLst>
          </p:cNvPr>
          <p:cNvSpPr>
            <a:spLocks noGrp="1"/>
          </p:cNvSpPr>
          <p:nvPr>
            <p:ph idx="1"/>
          </p:nvPr>
        </p:nvSpPr>
        <p:spPr>
          <a:xfrm>
            <a:off x="627459" y="1728259"/>
            <a:ext cx="7886700" cy="4446510"/>
          </a:xfrm>
        </p:spPr>
        <p:txBody>
          <a:bodyPr>
            <a:normAutofit/>
          </a:bodyPr>
          <a:lstStyle/>
          <a:p>
            <a:pPr fontAlgn="base">
              <a:lnSpc>
                <a:spcPct val="115000"/>
              </a:lnSpc>
              <a:spcBef>
                <a:spcPts val="0"/>
              </a:spcBef>
              <a:buSzPts val="1000"/>
              <a:buFont typeface="Arial" panose="020B0604020202020204" pitchFamily="34" charset="0"/>
              <a:buChar char="•"/>
              <a:tabLst>
                <a:tab pos="685800" algn="l"/>
              </a:tabLst>
            </a:pPr>
            <a:r>
              <a:rPr lang="en-US" sz="1800">
                <a:effectLst/>
                <a:latin typeface="Source Sans Pro" panose="020B0503030403020204" pitchFamily="34" charset="0"/>
                <a:ea typeface="Times New Roman" panose="02020603050405020304" pitchFamily="18" charset="0"/>
                <a:cs typeface="Segoe UI" panose="020B0502040204020203" pitchFamily="34" charset="0"/>
              </a:rPr>
              <a:t>The 2021</a:t>
            </a:r>
            <a:r>
              <a:rPr lang="en-US" sz="1800">
                <a:solidFill>
                  <a:srgbClr val="1B1E29"/>
                </a:solidFill>
                <a:effectLst/>
                <a:latin typeface="Source Sans Pro" panose="020B0503030403020204" pitchFamily="34" charset="0"/>
                <a:ea typeface="Times New Roman" panose="02020603050405020304" pitchFamily="18" charset="0"/>
                <a:cs typeface="Segoe UI" panose="020B0502040204020203" pitchFamily="34" charset="0"/>
              </a:rPr>
              <a:t> National Defense Authorization Act</a:t>
            </a:r>
            <a:r>
              <a:rPr lang="en-US" sz="1800">
                <a:effectLst/>
                <a:latin typeface="Source Sans Pro" panose="020B0503030403020204" pitchFamily="34" charset="0"/>
                <a:ea typeface="Times New Roman" panose="02020603050405020304" pitchFamily="18" charset="0"/>
                <a:cs typeface="Segoe UI" panose="020B0502040204020203" pitchFamily="34" charset="0"/>
              </a:rPr>
              <a:t> (NDAA) of 2021 grants a </a:t>
            </a:r>
            <a:r>
              <a:rPr lang="en-US" sz="1800" b="1" u="sng">
                <a:effectLst/>
                <a:latin typeface="Source Sans Pro" panose="020B0503030403020204" pitchFamily="34" charset="0"/>
                <a:ea typeface="Times New Roman" panose="02020603050405020304" pitchFamily="18" charset="0"/>
                <a:cs typeface="Segoe UI" panose="020B0502040204020203" pitchFamily="34" charset="0"/>
              </a:rPr>
              <a:t>one-year grace period for self-certified SDVOSBs until January 1, 2024. </a:t>
            </a:r>
          </a:p>
          <a:p>
            <a:pPr fontAlgn="base">
              <a:lnSpc>
                <a:spcPct val="115000"/>
              </a:lnSpc>
              <a:spcBef>
                <a:spcPts val="0"/>
              </a:spcBef>
              <a:buSzPts val="1000"/>
              <a:buFont typeface="Arial" panose="020B0604020202020204" pitchFamily="34" charset="0"/>
              <a:buChar char="•"/>
              <a:tabLst>
                <a:tab pos="685800" algn="l"/>
              </a:tabLst>
            </a:pPr>
            <a:endParaRPr lang="en-US" sz="1800">
              <a:effectLst/>
              <a:latin typeface="Times New Roman" panose="02020603050405020304" pitchFamily="18" charset="0"/>
              <a:ea typeface="Times New Roman" panose="02020603050405020304" pitchFamily="18" charset="0"/>
            </a:endParaRPr>
          </a:p>
          <a:p>
            <a:pPr fontAlgn="base">
              <a:lnSpc>
                <a:spcPct val="115000"/>
              </a:lnSpc>
              <a:spcBef>
                <a:spcPts val="0"/>
              </a:spcBef>
              <a:buSzPts val="1000"/>
              <a:buFont typeface="Arial" panose="020B0604020202020204" pitchFamily="34" charset="0"/>
              <a:buChar char="•"/>
              <a:tabLst>
                <a:tab pos="685800" algn="l"/>
              </a:tabLst>
            </a:pPr>
            <a:r>
              <a:rPr lang="en-US" sz="1800">
                <a:effectLst/>
                <a:latin typeface="Source Sans Pro" panose="020B0503030403020204" pitchFamily="34" charset="0"/>
                <a:ea typeface="Times New Roman" panose="02020603050405020304" pitchFamily="18" charset="0"/>
                <a:cs typeface="Segoe UI" panose="020B0502040204020203" pitchFamily="34" charset="0"/>
              </a:rPr>
              <a:t>During the grace period, self-certified businesses have one year to file an application for SDVOSB certification and may continue to rely on their self-certification to compete for non-VA SDVOSB set-aside contracts. </a:t>
            </a:r>
          </a:p>
          <a:p>
            <a:pPr fontAlgn="base">
              <a:lnSpc>
                <a:spcPct val="115000"/>
              </a:lnSpc>
              <a:spcBef>
                <a:spcPts val="0"/>
              </a:spcBef>
              <a:buSzPts val="1000"/>
              <a:buFont typeface="Arial" panose="020B0604020202020204" pitchFamily="34" charset="0"/>
              <a:buChar char="•"/>
              <a:tabLst>
                <a:tab pos="685800" algn="l"/>
              </a:tabLst>
            </a:pPr>
            <a:endParaRPr lang="en-US" sz="1800">
              <a:effectLst/>
              <a:latin typeface="Times New Roman" panose="02020603050405020304" pitchFamily="18" charset="0"/>
              <a:ea typeface="Times New Roman" panose="02020603050405020304" pitchFamily="18" charset="0"/>
            </a:endParaRPr>
          </a:p>
          <a:p>
            <a:pPr fontAlgn="base">
              <a:lnSpc>
                <a:spcPct val="115000"/>
              </a:lnSpc>
              <a:spcBef>
                <a:spcPts val="0"/>
              </a:spcBef>
              <a:buSzPts val="1000"/>
              <a:buFont typeface="Arial" panose="020B0604020202020204" pitchFamily="34" charset="0"/>
              <a:buChar char="•"/>
              <a:tabLst>
                <a:tab pos="685800" algn="l"/>
              </a:tabLst>
            </a:pPr>
            <a:r>
              <a:rPr lang="en-US" sz="1800">
                <a:effectLst/>
                <a:latin typeface="Source Sans Pro" panose="020B0503030403020204" pitchFamily="34" charset="0"/>
                <a:ea typeface="Times New Roman" panose="02020603050405020304" pitchFamily="18" charset="0"/>
                <a:cs typeface="Segoe UI" panose="020B0502040204020203" pitchFamily="34" charset="0"/>
              </a:rPr>
              <a:t>Self-certified SDVOSBs that apply before the expiration of the one-year grace period will maintain eligibility until the SBA makes a final eligibility decision. </a:t>
            </a:r>
            <a:endParaRPr lang="en-US" sz="180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endParaRPr lang="en-US" sz="1800"/>
          </a:p>
        </p:txBody>
      </p:sp>
      <p:sp>
        <p:nvSpPr>
          <p:cNvPr id="3" name="Slide Number Placeholder 2">
            <a:extLst>
              <a:ext uri="{FF2B5EF4-FFF2-40B4-BE49-F238E27FC236}">
                <a16:creationId xmlns:a16="http://schemas.microsoft.com/office/drawing/2014/main" id="{8A4C7F97-A218-D500-C1A5-014A90A0D663}"/>
              </a:ext>
            </a:extLst>
          </p:cNvPr>
          <p:cNvSpPr>
            <a:spLocks noGrp="1"/>
          </p:cNvSpPr>
          <p:nvPr>
            <p:ph type="sldNum" sz="quarter" idx="12"/>
          </p:nvPr>
        </p:nvSpPr>
        <p:spPr/>
        <p:txBody>
          <a:bodyPr/>
          <a:lstStyle/>
          <a:p>
            <a:fld id="{773C0FBF-5775-B247-928D-19191E4CA979}" type="slidenum">
              <a:rPr lang="en-US" smtClean="0"/>
              <a:t>17</a:t>
            </a:fld>
            <a:endParaRPr lang="en-US"/>
          </a:p>
        </p:txBody>
      </p:sp>
      <p:sp>
        <p:nvSpPr>
          <p:cNvPr id="4" name="Title 3">
            <a:extLst>
              <a:ext uri="{FF2B5EF4-FFF2-40B4-BE49-F238E27FC236}">
                <a16:creationId xmlns:a16="http://schemas.microsoft.com/office/drawing/2014/main" id="{C2E4E48C-2C28-E025-501B-D0D52C633A87}"/>
              </a:ext>
            </a:extLst>
          </p:cNvPr>
          <p:cNvSpPr>
            <a:spLocks noGrp="1"/>
          </p:cNvSpPr>
          <p:nvPr>
            <p:ph type="title"/>
          </p:nvPr>
        </p:nvSpPr>
        <p:spPr>
          <a:xfrm>
            <a:off x="368584" y="373996"/>
            <a:ext cx="8430985" cy="650142"/>
          </a:xfrm>
        </p:spPr>
        <p:txBody>
          <a:bodyPr/>
          <a:lstStyle/>
          <a:p>
            <a:r>
              <a:rPr lang="en-US">
                <a:latin typeface="Source Sans Pro"/>
              </a:rPr>
              <a:t>Grace Period for Self-Certified Businesses</a:t>
            </a:r>
          </a:p>
        </p:txBody>
      </p:sp>
    </p:spTree>
    <p:extLst>
      <p:ext uri="{BB962C8B-B14F-4D97-AF65-F5344CB8AC3E}">
        <p14:creationId xmlns:p14="http://schemas.microsoft.com/office/powerpoint/2010/main" val="3049514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D5AA1-3DA8-3276-BD9B-26CF2965272C}"/>
              </a:ext>
            </a:extLst>
          </p:cNvPr>
          <p:cNvSpPr>
            <a:spLocks noGrp="1"/>
          </p:cNvSpPr>
          <p:nvPr>
            <p:ph idx="1"/>
          </p:nvPr>
        </p:nvSpPr>
        <p:spPr>
          <a:xfrm>
            <a:off x="627459" y="1045029"/>
            <a:ext cx="7886700" cy="4446510"/>
          </a:xfrm>
        </p:spPr>
        <p:txBody>
          <a:bodyPr vert="horz" lIns="91440" tIns="45720" rIns="91440" bIns="45720" rtlCol="0" anchor="t">
            <a:normAutofit/>
          </a:bodyPr>
          <a:lstStyle/>
          <a:p>
            <a:pPr marL="170815" indent="-170815"/>
            <a:r>
              <a:rPr lang="en-US" sz="2000">
                <a:latin typeface="Source Sans Pro"/>
              </a:rPr>
              <a:t>The transfer of VA verification to the SBA requires nothing from the business owner.</a:t>
            </a:r>
            <a:endParaRPr lang="en-US" sz="2000"/>
          </a:p>
          <a:p>
            <a:pPr marL="170815" indent="-170815"/>
            <a:endParaRPr lang="en-US" sz="2000"/>
          </a:p>
          <a:p>
            <a:pPr marL="170815" indent="-170815"/>
            <a:r>
              <a:rPr lang="en-US" sz="2000">
                <a:latin typeface="Source Sans Pro"/>
              </a:rPr>
              <a:t>The SBA is accepting all businesses verified by the VA as SBA-certified. </a:t>
            </a:r>
            <a:endParaRPr lang="en-US" sz="2000"/>
          </a:p>
          <a:p>
            <a:pPr marL="170815" indent="-170815"/>
            <a:endParaRPr lang="en-US" sz="2000"/>
          </a:p>
          <a:p>
            <a:pPr marL="170815" indent="-170815"/>
            <a:r>
              <a:rPr lang="en-US" sz="2000">
                <a:latin typeface="Source Sans Pro"/>
              </a:rPr>
              <a:t>All documents and data were transferred via data transfer so that those documents reside in the new SBA system.</a:t>
            </a:r>
          </a:p>
          <a:p>
            <a:pPr marL="170815" indent="-170815"/>
            <a:endParaRPr lang="en-US" sz="2000">
              <a:latin typeface="Source Sans Pro"/>
            </a:endParaRPr>
          </a:p>
          <a:p>
            <a:pPr marL="170815" indent="-170815"/>
            <a:r>
              <a:rPr lang="en-US" sz="2000">
                <a:latin typeface="Source Sans Pro"/>
              </a:rPr>
              <a:t>Business owners should verify that the email address used to register a VetCert account is the </a:t>
            </a:r>
            <a:r>
              <a:rPr lang="en-US" sz="2000" u="sng">
                <a:latin typeface="Source Sans Pro"/>
              </a:rPr>
              <a:t>same</a:t>
            </a:r>
            <a:r>
              <a:rPr lang="en-US" sz="2000">
                <a:latin typeface="Source Sans Pro"/>
              </a:rPr>
              <a:t> email address used in their prior CVE verification. If it is different, contact VetCert Customer Service, 1-800-862-8088.</a:t>
            </a:r>
          </a:p>
          <a:p>
            <a:pPr marL="170815" indent="-170815"/>
            <a:endParaRPr lang="en-US"/>
          </a:p>
        </p:txBody>
      </p:sp>
      <p:sp>
        <p:nvSpPr>
          <p:cNvPr id="3" name="Slide Number Placeholder 2">
            <a:extLst>
              <a:ext uri="{FF2B5EF4-FFF2-40B4-BE49-F238E27FC236}">
                <a16:creationId xmlns:a16="http://schemas.microsoft.com/office/drawing/2014/main" id="{F2D13B3A-F800-7C14-9547-9CF592D736C2}"/>
              </a:ext>
            </a:extLst>
          </p:cNvPr>
          <p:cNvSpPr>
            <a:spLocks noGrp="1"/>
          </p:cNvSpPr>
          <p:nvPr>
            <p:ph type="sldNum" sz="quarter" idx="12"/>
          </p:nvPr>
        </p:nvSpPr>
        <p:spPr/>
        <p:txBody>
          <a:bodyPr/>
          <a:lstStyle/>
          <a:p>
            <a:fld id="{773C0FBF-5775-B247-928D-19191E4CA979}" type="slidenum">
              <a:rPr lang="en-US" smtClean="0"/>
              <a:t>18</a:t>
            </a:fld>
            <a:endParaRPr lang="en-US"/>
          </a:p>
        </p:txBody>
      </p:sp>
      <p:sp>
        <p:nvSpPr>
          <p:cNvPr id="4" name="Title 3">
            <a:extLst>
              <a:ext uri="{FF2B5EF4-FFF2-40B4-BE49-F238E27FC236}">
                <a16:creationId xmlns:a16="http://schemas.microsoft.com/office/drawing/2014/main" id="{6BEBE7F2-0C24-2A23-17DC-904A56571DC5}"/>
              </a:ext>
            </a:extLst>
          </p:cNvPr>
          <p:cNvSpPr>
            <a:spLocks noGrp="1"/>
          </p:cNvSpPr>
          <p:nvPr>
            <p:ph type="title"/>
          </p:nvPr>
        </p:nvSpPr>
        <p:spPr>
          <a:xfrm>
            <a:off x="629841" y="373996"/>
            <a:ext cx="7886700" cy="671033"/>
          </a:xfrm>
        </p:spPr>
        <p:txBody>
          <a:bodyPr/>
          <a:lstStyle/>
          <a:p>
            <a:r>
              <a:rPr lang="en-US">
                <a:latin typeface="Source Sans Pro"/>
              </a:rPr>
              <a:t>Transfer of VA Verified Businesses to SBA</a:t>
            </a:r>
          </a:p>
        </p:txBody>
      </p:sp>
      <p:pic>
        <p:nvPicPr>
          <p:cNvPr id="5" name="Picture 5" descr="A picture containing text, sign&#10;&#10;Description automatically generated">
            <a:extLst>
              <a:ext uri="{FF2B5EF4-FFF2-40B4-BE49-F238E27FC236}">
                <a16:creationId xmlns:a16="http://schemas.microsoft.com/office/drawing/2014/main" id="{9F96FE8C-0A1C-8C62-69CA-901F66902C8D}"/>
              </a:ext>
            </a:extLst>
          </p:cNvPr>
          <p:cNvPicPr>
            <a:picLocks noChangeAspect="1"/>
          </p:cNvPicPr>
          <p:nvPr/>
        </p:nvPicPr>
        <p:blipFill>
          <a:blip r:embed="rId2"/>
          <a:stretch>
            <a:fillRect/>
          </a:stretch>
        </p:blipFill>
        <p:spPr>
          <a:xfrm>
            <a:off x="3801743" y="4951819"/>
            <a:ext cx="1540513" cy="1532185"/>
          </a:xfrm>
          <a:prstGeom prst="rect">
            <a:avLst/>
          </a:prstGeom>
        </p:spPr>
      </p:pic>
    </p:spTree>
    <p:extLst>
      <p:ext uri="{BB962C8B-B14F-4D97-AF65-F5344CB8AC3E}">
        <p14:creationId xmlns:p14="http://schemas.microsoft.com/office/powerpoint/2010/main" val="1750292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63" y="977755"/>
            <a:ext cx="8515270" cy="4319959"/>
          </a:xfrm>
        </p:spPr>
        <p:txBody>
          <a:bodyPr vert="horz" lIns="68580" tIns="34290" rIns="68580" bIns="34290" rtlCol="0" anchor="t">
            <a:noAutofit/>
          </a:bodyPr>
          <a:lstStyle/>
          <a:p>
            <a:pPr marL="0" indent="0">
              <a:lnSpc>
                <a:spcPct val="100000"/>
              </a:lnSpc>
              <a:buNone/>
            </a:pPr>
            <a:r>
              <a:rPr lang="en-US" sz="1600" b="1">
                <a:effectLst/>
                <a:latin typeface="Source Sans Pro"/>
                <a:ea typeface="Source Sans Pro" panose="020B0503030403020204" pitchFamily="34" charset="0"/>
              </a:rPr>
              <a:t>If you are a VOSB or SDVOSB that is VA CVE </a:t>
            </a:r>
            <a:r>
              <a:rPr lang="en-US" sz="1600" b="1">
                <a:latin typeface="Source Sans Pro"/>
                <a:ea typeface="Source Sans Pro" panose="020B0503030403020204" pitchFamily="34" charset="0"/>
              </a:rPr>
              <a:t>verified </a:t>
            </a:r>
            <a:r>
              <a:rPr lang="en-US" sz="1600" b="1" i="0">
                <a:solidFill>
                  <a:srgbClr val="1B1E29"/>
                </a:solidFill>
                <a:effectLst/>
                <a:latin typeface="Source Sans Pro"/>
              </a:rPr>
              <a:t>as of the January 1, 2023, transfer date:</a:t>
            </a:r>
          </a:p>
          <a:p>
            <a:pPr marL="0" indent="0">
              <a:lnSpc>
                <a:spcPct val="100000"/>
              </a:lnSpc>
              <a:buNone/>
            </a:pPr>
            <a:endParaRPr lang="en-US" sz="1600" b="1" i="0">
              <a:solidFill>
                <a:srgbClr val="1B1E29"/>
              </a:solidFill>
              <a:effectLst/>
              <a:latin typeface="Source Sans Pro"/>
            </a:endParaRPr>
          </a:p>
          <a:p>
            <a:pPr marL="574675" indent="-285750">
              <a:lnSpc>
                <a:spcPct val="107000"/>
              </a:lnSpc>
              <a:spcBef>
                <a:spcPts val="0"/>
              </a:spcBef>
            </a:pPr>
            <a:r>
              <a:rPr lang="en-US" sz="1600">
                <a:effectLst/>
                <a:latin typeface="Source Sans Pro" panose="020B0503030403020204" pitchFamily="34" charset="0"/>
                <a:ea typeface="Times New Roman" panose="02020603050405020304" pitchFamily="18" charset="0"/>
                <a:cs typeface="Times New Roman" panose="02020603050405020304" pitchFamily="18" charset="0"/>
              </a:rPr>
              <a:t>The SBA has granted a one-time, one-year certification extension as of the transfer date for firms verified by the VA prior to January 1, 2023.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74675" indent="-285750">
              <a:lnSpc>
                <a:spcPct val="107000"/>
              </a:lnSpc>
              <a:spcBef>
                <a:spcPts val="0"/>
              </a:spcBef>
            </a:pPr>
            <a:r>
              <a:rPr lang="en-US" sz="1600">
                <a:effectLst/>
                <a:latin typeface="Source Sans Pro" panose="020B0503030403020204" pitchFamily="34" charset="0"/>
                <a:ea typeface="Times New Roman" panose="02020603050405020304" pitchFamily="18" charset="0"/>
                <a:cs typeface="Times New Roman" panose="02020603050405020304" pitchFamily="18" charset="0"/>
              </a:rPr>
              <a:t>The one-year extension </a:t>
            </a:r>
            <a:r>
              <a:rPr lang="en-US" sz="1600">
                <a:latin typeface="Source Sans Pro" panose="020B0503030403020204" pitchFamily="34" charset="0"/>
                <a:ea typeface="Times New Roman" panose="02020603050405020304" pitchFamily="18" charset="0"/>
                <a:cs typeface="Times New Roman" panose="02020603050405020304" pitchFamily="18" charset="0"/>
              </a:rPr>
              <a:t>is</a:t>
            </a:r>
            <a:r>
              <a:rPr lang="en-US" sz="1600">
                <a:effectLst/>
                <a:latin typeface="Source Sans Pro" panose="020B0503030403020204" pitchFamily="34" charset="0"/>
                <a:ea typeface="Times New Roman" panose="02020603050405020304" pitchFamily="18" charset="0"/>
                <a:cs typeface="Times New Roman" panose="02020603050405020304" pitchFamily="18" charset="0"/>
              </a:rPr>
              <a:t> reflected in the SBA Veteran Small Business search tool.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74675" indent="-285750">
              <a:lnSpc>
                <a:spcPct val="107000"/>
              </a:lnSpc>
              <a:spcBef>
                <a:spcPts val="0"/>
              </a:spcBef>
            </a:pPr>
            <a:r>
              <a:rPr lang="en-US" sz="1600">
                <a:effectLst/>
                <a:latin typeface="Source Sans Pro" panose="020B0503030403020204" pitchFamily="34" charset="0"/>
                <a:ea typeface="Times New Roman" panose="02020603050405020304" pitchFamily="18" charset="0"/>
                <a:cs typeface="Times New Roman" panose="02020603050405020304" pitchFamily="18" charset="0"/>
              </a:rPr>
              <a:t>If the business applies for and receives recertification during the extension period, their new three-year certification begins from the date of expiration.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74675" indent="-285750">
              <a:lnSpc>
                <a:spcPct val="115000"/>
              </a:lnSpc>
              <a:spcBef>
                <a:spcPts val="0"/>
              </a:spcBef>
              <a:spcAft>
                <a:spcPts val="800"/>
              </a:spcAft>
            </a:pPr>
            <a:r>
              <a:rPr lang="en-US" sz="1600">
                <a:solidFill>
                  <a:srgbClr val="2E2E2E"/>
                </a:solidFill>
                <a:effectLst/>
                <a:latin typeface="Source Sans Pro" panose="020B0503030403020204" pitchFamily="34" charset="0"/>
                <a:ea typeface="Times New Roman" panose="02020603050405020304" pitchFamily="18" charset="0"/>
                <a:cs typeface="Arial" panose="020B0604020202020204" pitchFamily="34" charset="0"/>
              </a:rPr>
              <a:t>For all verified businesses, as your verification expiration date approaches, you can apply for re-certification through the SBA’s new certification program.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6075" lvl="1" indent="0">
              <a:lnSpc>
                <a:spcPct val="100000"/>
              </a:lnSpc>
              <a:spcBef>
                <a:spcPts val="1200"/>
              </a:spcBef>
              <a:buNone/>
            </a:pPr>
            <a:endParaRPr lang="en-US" sz="1600">
              <a:latin typeface="Source Sans Pro"/>
              <a:ea typeface="Source Sans Pro" panose="020B0503030403020204" pitchFamily="34" charset="0"/>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1B1E29"/>
                </a:solidFill>
                <a:effectLst/>
                <a:uLnTx/>
                <a:uFillTx/>
                <a:latin typeface="Source Sans Pro"/>
                <a:ea typeface="Times New Roman" panose="02020603050405020304" pitchFamily="18" charset="0"/>
                <a:cs typeface="+mn-cs"/>
              </a:rPr>
              <a:t>Recertification for all VOSBs or SDVOSBs with a currently active certification will not be an option until a later date in 2023.</a:t>
            </a:r>
          </a:p>
          <a:p>
            <a:pPr marL="739775" indent="-169863" defTabSz="457200">
              <a:lnSpc>
                <a:spcPct val="120000"/>
              </a:lnSpc>
              <a:spcBef>
                <a:spcPts val="1200"/>
              </a:spcBef>
              <a:buFont typeface="Arial" panose="020B0604020202020204" pitchFamily="34" charset="0"/>
              <a:buChar char="•"/>
              <a:defRPr/>
            </a:pPr>
            <a:r>
              <a:rPr kumimoji="0" lang="en-US" sz="1600" i="0" u="none" strike="noStrike" kern="1200" cap="none" spc="0" normalizeH="0" baseline="0" noProof="0">
                <a:ln>
                  <a:noFill/>
                </a:ln>
                <a:solidFill>
                  <a:srgbClr val="1B1E29"/>
                </a:solidFill>
                <a:effectLst/>
                <a:uLnTx/>
                <a:uFillTx/>
                <a:latin typeface="Source Sans Pro"/>
                <a:ea typeface="Times New Roman" panose="02020603050405020304" pitchFamily="18" charset="0"/>
                <a:cs typeface="+mn-cs"/>
              </a:rPr>
              <a:t>The one-year certification extension serves to mitigate the need for recertification until the option becomes available in the new SBA application program. The SBA will actively communicate when the recertification option becomes available.</a:t>
            </a:r>
          </a:p>
          <a:p>
            <a:pPr marL="346075" lvl="1" indent="0">
              <a:lnSpc>
                <a:spcPct val="100000"/>
              </a:lnSpc>
              <a:spcBef>
                <a:spcPts val="1200"/>
              </a:spcBef>
              <a:buNone/>
            </a:pPr>
            <a:endParaRPr lang="en-US" sz="1600">
              <a:latin typeface="Source Sans Pro"/>
              <a:ea typeface="Source Sans Pro" panose="020B0503030403020204" pitchFamily="34" charset="0"/>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73C0FBF-5775-B247-928D-19191E4CA979}" type="slidenum">
              <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p:cNvSpPr>
            <a:spLocks noGrp="1"/>
          </p:cNvSpPr>
          <p:nvPr>
            <p:ph type="title"/>
          </p:nvPr>
        </p:nvSpPr>
        <p:spPr>
          <a:xfrm>
            <a:off x="547648" y="298568"/>
            <a:ext cx="7886700" cy="489033"/>
          </a:xfrm>
        </p:spPr>
        <p:txBody>
          <a:bodyPr/>
          <a:lstStyle/>
          <a:p>
            <a:r>
              <a:rPr lang="en-US">
                <a:latin typeface="Source Sans Pro"/>
              </a:rPr>
              <a:t>What Does This Mean for VOSBs and SDVOSBs?</a:t>
            </a:r>
          </a:p>
        </p:txBody>
      </p:sp>
    </p:spTree>
    <p:extLst>
      <p:ext uri="{BB962C8B-B14F-4D97-AF65-F5344CB8AC3E}">
        <p14:creationId xmlns:p14="http://schemas.microsoft.com/office/powerpoint/2010/main" val="356497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DA0E5E-5343-AFF0-3C3F-D87F39803E0C}"/>
              </a:ext>
            </a:extLst>
          </p:cNvPr>
          <p:cNvSpPr>
            <a:spLocks noGrp="1"/>
          </p:cNvSpPr>
          <p:nvPr>
            <p:ph idx="1"/>
          </p:nvPr>
        </p:nvSpPr>
        <p:spPr/>
        <p:txBody>
          <a:bodyPr vert="horz" lIns="91440" tIns="45720" rIns="91440" bIns="45720" rtlCol="0" anchor="t">
            <a:normAutofit lnSpcReduction="10000"/>
          </a:bodyPr>
          <a:lstStyle/>
          <a:p>
            <a:pPr marL="170815" indent="-170815"/>
            <a:r>
              <a:rPr lang="en-US" b="1" dirty="0">
                <a:latin typeface="Source Sans Pro"/>
                <a:ea typeface="Source Sans Pro"/>
              </a:rPr>
              <a:t>Goal: Increase the VOSB and SDVOSB industrial base</a:t>
            </a:r>
          </a:p>
          <a:p>
            <a:pPr marL="170815" indent="-170815"/>
            <a:r>
              <a:rPr lang="en-US" b="1" dirty="0">
                <a:latin typeface="Source Sans Pro"/>
                <a:ea typeface="Source Sans Pro"/>
              </a:rPr>
              <a:t>Objectives:</a:t>
            </a:r>
          </a:p>
          <a:p>
            <a:pPr lvl="1"/>
            <a:r>
              <a:rPr lang="en-US" b="1" dirty="0">
                <a:latin typeface="Source Sans Pro"/>
                <a:ea typeface="Source Sans Pro"/>
              </a:rPr>
              <a:t>Simplify</a:t>
            </a:r>
            <a:r>
              <a:rPr lang="en-US" dirty="0">
                <a:latin typeface="Source Sans Pro"/>
                <a:ea typeface="Source Sans Pro"/>
              </a:rPr>
              <a:t> the preparation and submission of certification documentation and data</a:t>
            </a:r>
          </a:p>
          <a:p>
            <a:pPr lvl="1"/>
            <a:r>
              <a:rPr lang="en-US" b="1" dirty="0">
                <a:latin typeface="Source Sans Pro"/>
                <a:ea typeface="Source Sans Pro"/>
              </a:rPr>
              <a:t>Streamline</a:t>
            </a:r>
            <a:r>
              <a:rPr lang="en-US" dirty="0">
                <a:latin typeface="Source Sans Pro"/>
                <a:ea typeface="Source Sans Pro"/>
              </a:rPr>
              <a:t> the certification review process without compromising due diligence</a:t>
            </a:r>
          </a:p>
          <a:p>
            <a:pPr lvl="1"/>
            <a:r>
              <a:rPr lang="en-US" b="1" dirty="0">
                <a:latin typeface="Source Sans Pro"/>
                <a:ea typeface="Source Sans Pro"/>
              </a:rPr>
              <a:t>Shift </a:t>
            </a:r>
            <a:r>
              <a:rPr lang="en-US" dirty="0">
                <a:latin typeface="Source Sans Pro"/>
                <a:ea typeface="Source Sans Pro"/>
              </a:rPr>
              <a:t>resources</a:t>
            </a:r>
            <a:r>
              <a:rPr lang="en-US" b="1" dirty="0">
                <a:latin typeface="Source Sans Pro"/>
                <a:ea typeface="Source Sans Pro"/>
              </a:rPr>
              <a:t> </a:t>
            </a:r>
            <a:r>
              <a:rPr lang="en-US" dirty="0">
                <a:latin typeface="Source Sans Pro"/>
                <a:ea typeface="Source Sans Pro"/>
              </a:rPr>
              <a:t>and funding from certification activities to training and growth activities</a:t>
            </a:r>
          </a:p>
          <a:p>
            <a:pPr marL="170815" indent="-170815">
              <a:lnSpc>
                <a:spcPct val="110000"/>
              </a:lnSpc>
            </a:pPr>
            <a:r>
              <a:rPr lang="en-US" sz="1800" dirty="0">
                <a:effectLst/>
                <a:latin typeface="Source Sans Pro"/>
                <a:ea typeface="Times New Roman" panose="02020603050405020304" pitchFamily="18" charset="0"/>
              </a:rPr>
              <a:t>The program is a top priority for SBA Administrator Isabella Casillas Guzman to ensure that veteran and service-disabled veteran business owners receive their certification and have access to the federal marketplace.</a:t>
            </a:r>
          </a:p>
          <a:p>
            <a:pPr marL="170815" indent="-170815"/>
            <a:endParaRPr lang="en-US" sz="1800" dirty="0"/>
          </a:p>
          <a:p>
            <a:pPr marL="170815" indent="-170815"/>
            <a:endParaRPr lang="en-US" sz="1800" dirty="0">
              <a:solidFill>
                <a:schemeClr val="accent1"/>
              </a:solidFill>
            </a:endParaRPr>
          </a:p>
          <a:p>
            <a:pPr marL="0" indent="0">
              <a:buNone/>
            </a:pPr>
            <a:r>
              <a:rPr lang="en-US" sz="1800" dirty="0">
                <a:solidFill>
                  <a:schemeClr val="accent1"/>
                </a:solidFill>
                <a:latin typeface="Source Sans Pro"/>
                <a:ea typeface="Source Sans Pro"/>
              </a:rPr>
              <a:t>VOSB = Veteran-Owned Small Business</a:t>
            </a:r>
            <a:endParaRPr lang="en-US" sz="1800" dirty="0">
              <a:solidFill>
                <a:schemeClr val="accent1"/>
              </a:solidFill>
              <a:ea typeface="Source Sans Pro"/>
            </a:endParaRPr>
          </a:p>
          <a:p>
            <a:pPr marL="0" indent="0">
              <a:buNone/>
            </a:pPr>
            <a:r>
              <a:rPr lang="en-US" sz="1800" dirty="0">
                <a:solidFill>
                  <a:schemeClr val="accent1"/>
                </a:solidFill>
                <a:latin typeface="Source Sans Pro"/>
                <a:ea typeface="Source Sans Pro"/>
              </a:rPr>
              <a:t>SDVOSB = Service-Disabled Veteran-Owned Small Business</a:t>
            </a:r>
            <a:endParaRPr lang="en-US" sz="1800" dirty="0">
              <a:solidFill>
                <a:schemeClr val="accent1"/>
              </a:solidFill>
              <a:ea typeface="Source Sans Pro"/>
            </a:endParaRPr>
          </a:p>
          <a:p>
            <a:pPr marL="170815" indent="-170815"/>
            <a:endParaRPr lang="en-US" dirty="0"/>
          </a:p>
        </p:txBody>
      </p:sp>
      <p:sp>
        <p:nvSpPr>
          <p:cNvPr id="3" name="Slide Number Placeholder 2">
            <a:extLst>
              <a:ext uri="{FF2B5EF4-FFF2-40B4-BE49-F238E27FC236}">
                <a16:creationId xmlns:a16="http://schemas.microsoft.com/office/drawing/2014/main" id="{5AF7E20F-D55D-3550-59E6-8EF961FD4C32}"/>
              </a:ext>
            </a:extLst>
          </p:cNvPr>
          <p:cNvSpPr>
            <a:spLocks noGrp="1"/>
          </p:cNvSpPr>
          <p:nvPr>
            <p:ph type="sldNum" sz="quarter" idx="12"/>
          </p:nvPr>
        </p:nvSpPr>
        <p:spPr/>
        <p:txBody>
          <a:bodyPr/>
          <a:lstStyle/>
          <a:p>
            <a:fld id="{773C0FBF-5775-B247-928D-19191E4CA979}" type="slidenum">
              <a:rPr lang="en-US" smtClean="0"/>
              <a:t>2</a:t>
            </a:fld>
            <a:endParaRPr lang="en-US"/>
          </a:p>
        </p:txBody>
      </p:sp>
      <p:sp>
        <p:nvSpPr>
          <p:cNvPr id="4" name="Title 3">
            <a:extLst>
              <a:ext uri="{FF2B5EF4-FFF2-40B4-BE49-F238E27FC236}">
                <a16:creationId xmlns:a16="http://schemas.microsoft.com/office/drawing/2014/main" id="{958A35BC-DA7D-4D2F-F296-2E8739839147}"/>
              </a:ext>
            </a:extLst>
          </p:cNvPr>
          <p:cNvSpPr>
            <a:spLocks noGrp="1"/>
          </p:cNvSpPr>
          <p:nvPr>
            <p:ph type="title"/>
          </p:nvPr>
        </p:nvSpPr>
        <p:spPr>
          <a:xfrm>
            <a:off x="629841" y="373996"/>
            <a:ext cx="7886700" cy="758118"/>
          </a:xfrm>
        </p:spPr>
        <p:txBody>
          <a:bodyPr/>
          <a:lstStyle/>
          <a:p>
            <a:r>
              <a:rPr lang="en-US"/>
              <a:t>From the Administrator</a:t>
            </a:r>
          </a:p>
        </p:txBody>
      </p:sp>
    </p:spTree>
    <p:extLst>
      <p:ext uri="{BB962C8B-B14F-4D97-AF65-F5344CB8AC3E}">
        <p14:creationId xmlns:p14="http://schemas.microsoft.com/office/powerpoint/2010/main" val="89051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0C380-7BA5-7061-8E4E-D762B4ACED2E}"/>
              </a:ext>
            </a:extLst>
          </p:cNvPr>
          <p:cNvSpPr>
            <a:spLocks noGrp="1"/>
          </p:cNvSpPr>
          <p:nvPr>
            <p:ph idx="1"/>
          </p:nvPr>
        </p:nvSpPr>
        <p:spPr>
          <a:xfrm>
            <a:off x="348343" y="1259177"/>
            <a:ext cx="8360228" cy="4446510"/>
          </a:xfrm>
        </p:spPr>
        <p:txBody>
          <a:bodyPr vert="horz" lIns="91440" tIns="45720" rIns="91440" bIns="45720" rtlCol="0" anchor="t">
            <a:normAutofit/>
          </a:bodyPr>
          <a:lstStyle/>
          <a:p>
            <a:pPr marL="170815" marR="0" lvl="0" indent="-170815">
              <a:lnSpc>
                <a:spcPct val="107000"/>
              </a:lnSpc>
              <a:spcBef>
                <a:spcPts val="0"/>
              </a:spcBef>
              <a:spcAft>
                <a:spcPts val="800"/>
              </a:spcAft>
              <a:buFont typeface="Arial" panose="05050102010706020507" pitchFamily="18" charset="2"/>
              <a:buChar char="•"/>
            </a:pPr>
            <a:r>
              <a:rPr lang="en-US" sz="1800">
                <a:effectLst/>
                <a:latin typeface="Source Sans Pro"/>
                <a:ea typeface="Calibri" panose="020F0502020204030204" pitchFamily="34" charset="0"/>
                <a:cs typeface="Arial"/>
              </a:rPr>
              <a:t>There is no effect on VA’s Veterans First contracting authority. VA will continue to implement this policy utilizing the SBA’s certification program and database for verification purposes as of January 1, 2023.</a:t>
            </a:r>
            <a:endParaRPr lang="en-US">
              <a:latin typeface="Source Sans Pro"/>
              <a:cs typeface="Arial"/>
            </a:endParaRPr>
          </a:p>
          <a:p>
            <a:pPr marL="170815" indent="-170815">
              <a:lnSpc>
                <a:spcPct val="107000"/>
              </a:lnSpc>
              <a:spcBef>
                <a:spcPts val="0"/>
              </a:spcBef>
              <a:spcAft>
                <a:spcPts val="800"/>
              </a:spcAft>
              <a:buFont typeface="Arial" panose="05050102010706020507" pitchFamily="18" charset="2"/>
              <a:buChar char="•"/>
            </a:pPr>
            <a:r>
              <a:rPr lang="en-US" sz="1800">
                <a:effectLst/>
                <a:latin typeface="Source Sans Pro"/>
                <a:ea typeface="Calibri" panose="020F0502020204030204" pitchFamily="34" charset="0"/>
                <a:cs typeface="Arial"/>
              </a:rPr>
              <a:t>There is no government-wide VOSB program, but the VA will retain its unique authority to award set asides and sole source VA contracts to VOSBs.</a:t>
            </a:r>
            <a:r>
              <a:rPr lang="en-US" sz="1800">
                <a:latin typeface="Source Sans Pro"/>
                <a:ea typeface="Calibri" panose="020F0502020204030204" pitchFamily="34" charset="0"/>
                <a:cs typeface="Arial"/>
              </a:rPr>
              <a:t> </a:t>
            </a:r>
            <a:endParaRPr lang="en-US" sz="1800">
              <a:effectLst/>
              <a:latin typeface="Source Sans Pro" panose="020B0503030403020204" pitchFamily="34" charset="0"/>
              <a:ea typeface="Calibri" panose="020F0502020204030204" pitchFamily="34" charset="0"/>
              <a:cs typeface="Arial" panose="020B0604020202020204" pitchFamily="34" charset="0"/>
            </a:endParaRPr>
          </a:p>
          <a:p>
            <a:pPr marL="170815" indent="-170815">
              <a:lnSpc>
                <a:spcPct val="107000"/>
              </a:lnSpc>
              <a:spcBef>
                <a:spcPts val="0"/>
              </a:spcBef>
              <a:spcAft>
                <a:spcPts val="800"/>
              </a:spcAft>
              <a:buFont typeface="Arial" panose="05050102010706020507" pitchFamily="18" charset="2"/>
              <a:buChar char="•"/>
            </a:pPr>
            <a:r>
              <a:rPr lang="en-US" sz="1800">
                <a:effectLst/>
                <a:latin typeface="Source Sans Pro"/>
                <a:ea typeface="Calibri" panose="020F0502020204030204" pitchFamily="34" charset="0"/>
                <a:cs typeface="Arial"/>
              </a:rPr>
              <a:t>VA’s database of verified firms will also transfer to the SBA, who will own and maintain the database. VA contracting officers will use the SBA’s database to confirm a firm’s eligibility when awarding</a:t>
            </a:r>
            <a:r>
              <a:rPr lang="en-US" sz="1800">
                <a:latin typeface="Source Sans Pro"/>
                <a:ea typeface="Calibri" panose="020F0502020204030204" pitchFamily="34" charset="0"/>
                <a:cs typeface="Arial"/>
              </a:rPr>
              <a:t> </a:t>
            </a:r>
            <a:r>
              <a:rPr lang="en-US" sz="1800">
                <a:effectLst/>
                <a:latin typeface="Source Sans Pro"/>
                <a:ea typeface="Calibri" panose="020F0502020204030204" pitchFamily="34" charset="0"/>
                <a:cs typeface="Arial"/>
              </a:rPr>
              <a:t>VA SDVOSB or VOSB set aside and sole source contracts.</a:t>
            </a:r>
          </a:p>
          <a:p>
            <a:pPr marL="170815" marR="0" lvl="0" indent="-170815">
              <a:lnSpc>
                <a:spcPct val="107000"/>
              </a:lnSpc>
              <a:spcBef>
                <a:spcPts val="0"/>
              </a:spcBef>
              <a:spcAft>
                <a:spcPts val="800"/>
              </a:spcAft>
              <a:buFont typeface="Arial" panose="05050102010706020507" pitchFamily="18" charset="2"/>
              <a:buChar char="•"/>
            </a:pPr>
            <a:r>
              <a:rPr lang="en-US" sz="1800">
                <a:effectLst/>
                <a:latin typeface="Source Sans Pro"/>
                <a:ea typeface="Calibri" panose="020F0502020204030204" pitchFamily="34" charset="0"/>
                <a:cs typeface="Arial"/>
              </a:rPr>
              <a:t>For all other agencies, SDVOSBs will need to be certified by the SBA to be eligible for set aside and sole source awards.</a:t>
            </a:r>
          </a:p>
          <a:p>
            <a:pPr marL="170815" indent="-170815"/>
            <a:endParaRPr lang="en-US"/>
          </a:p>
        </p:txBody>
      </p:sp>
      <p:sp>
        <p:nvSpPr>
          <p:cNvPr id="3" name="Slide Number Placeholder 2">
            <a:extLst>
              <a:ext uri="{FF2B5EF4-FFF2-40B4-BE49-F238E27FC236}">
                <a16:creationId xmlns:a16="http://schemas.microsoft.com/office/drawing/2014/main" id="{54A33285-9CA0-3A35-554C-0FD0EC651867}"/>
              </a:ext>
            </a:extLst>
          </p:cNvPr>
          <p:cNvSpPr>
            <a:spLocks noGrp="1"/>
          </p:cNvSpPr>
          <p:nvPr>
            <p:ph type="sldNum" sz="quarter" idx="12"/>
          </p:nvPr>
        </p:nvSpPr>
        <p:spPr/>
        <p:txBody>
          <a:bodyPr/>
          <a:lstStyle/>
          <a:p>
            <a:fld id="{773C0FBF-5775-B247-928D-19191E4CA979}" type="slidenum">
              <a:rPr lang="en-US" smtClean="0"/>
              <a:t>20</a:t>
            </a:fld>
            <a:endParaRPr lang="en-US"/>
          </a:p>
        </p:txBody>
      </p:sp>
      <p:sp>
        <p:nvSpPr>
          <p:cNvPr id="4" name="Title 3">
            <a:extLst>
              <a:ext uri="{FF2B5EF4-FFF2-40B4-BE49-F238E27FC236}">
                <a16:creationId xmlns:a16="http://schemas.microsoft.com/office/drawing/2014/main" id="{C14EF6C0-CF64-F033-25AE-205566C5302C}"/>
              </a:ext>
            </a:extLst>
          </p:cNvPr>
          <p:cNvSpPr>
            <a:spLocks noGrp="1"/>
          </p:cNvSpPr>
          <p:nvPr>
            <p:ph type="title"/>
          </p:nvPr>
        </p:nvSpPr>
        <p:spPr>
          <a:xfrm>
            <a:off x="342458" y="321745"/>
            <a:ext cx="8513717" cy="613130"/>
          </a:xfrm>
        </p:spPr>
        <p:txBody>
          <a:bodyPr/>
          <a:lstStyle/>
          <a:p>
            <a:r>
              <a:rPr lang="en-US"/>
              <a:t>Does the Transfer Affect VA’s “Veterans First” Authority?</a:t>
            </a:r>
          </a:p>
        </p:txBody>
      </p:sp>
    </p:spTree>
    <p:extLst>
      <p:ext uri="{BB962C8B-B14F-4D97-AF65-F5344CB8AC3E}">
        <p14:creationId xmlns:p14="http://schemas.microsoft.com/office/powerpoint/2010/main" val="335617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73E8B-90A2-49D7-B1DA-6C9CF79A5C08}"/>
              </a:ext>
            </a:extLst>
          </p:cNvPr>
          <p:cNvSpPr>
            <a:spLocks noGrp="1"/>
          </p:cNvSpPr>
          <p:nvPr>
            <p:ph idx="1"/>
          </p:nvPr>
        </p:nvSpPr>
        <p:spPr>
          <a:xfrm>
            <a:off x="628650" y="1103086"/>
            <a:ext cx="7886700" cy="5380918"/>
          </a:xfrm>
        </p:spPr>
        <p:txBody>
          <a:bodyPr vert="horz" lIns="91440" tIns="45720" rIns="91440" bIns="45720" rtlCol="0" anchor="t">
            <a:normAutofit fontScale="77500" lnSpcReduction="20000"/>
          </a:bodyPr>
          <a:lstStyle/>
          <a:p>
            <a:pPr marL="0" indent="0">
              <a:buNone/>
            </a:pPr>
            <a:r>
              <a:rPr lang="en-US" b="1">
                <a:latin typeface="Source Sans Pro"/>
              </a:rPr>
              <a:t>Step 1: Determine eligibility.</a:t>
            </a:r>
          </a:p>
          <a:p>
            <a:pPr marL="0" indent="0">
              <a:buNone/>
            </a:pPr>
            <a:endParaRPr lang="en-US" b="1"/>
          </a:p>
          <a:p>
            <a:pPr marL="170815" indent="-170815">
              <a:lnSpc>
                <a:spcPct val="115000"/>
              </a:lnSpc>
              <a:spcBef>
                <a:spcPts val="0"/>
              </a:spcBef>
              <a:buFont typeface="Arial" panose="020B0604020202020204" pitchFamily="34" charset="0"/>
              <a:buChar char="•"/>
            </a:pPr>
            <a:r>
              <a:rPr lang="en-US">
                <a:effectLst/>
                <a:latin typeface="Source Sans Pro"/>
                <a:ea typeface="Calibri" panose="020F0502020204030204" pitchFamily="34" charset="0"/>
                <a:cs typeface="Arial"/>
              </a:rPr>
              <a:t>The business owner must be a veteran or a service-disabled veteran as established in Title </a:t>
            </a:r>
            <a:r>
              <a:rPr lang="en-US" u="sng">
                <a:solidFill>
                  <a:srgbClr val="0000FF"/>
                </a:solidFill>
                <a:effectLst/>
                <a:latin typeface="Source Sans Pro"/>
                <a:ea typeface="Calibri" panose="020F0502020204030204" pitchFamily="34" charset="0"/>
                <a:cs typeface="Arial"/>
                <a:hlinkClick r:id="rId3"/>
              </a:rPr>
              <a:t>38 CFR Part 74</a:t>
            </a:r>
            <a:r>
              <a:rPr lang="en-US">
                <a:effectLst/>
                <a:latin typeface="Source Sans Pro"/>
                <a:ea typeface="Calibri" panose="020F0502020204030204" pitchFamily="34" charset="0"/>
                <a:cs typeface="Arial"/>
              </a:rPr>
              <a:t> or </a:t>
            </a:r>
            <a:r>
              <a:rPr lang="en-US" u="sng">
                <a:solidFill>
                  <a:srgbClr val="0000FF"/>
                </a:solidFill>
                <a:effectLst/>
                <a:latin typeface="Source Sans Pro"/>
                <a:ea typeface="Calibri" panose="020F0502020204030204" pitchFamily="34" charset="0"/>
                <a:cs typeface="Arial"/>
                <a:hlinkClick r:id="rId4"/>
              </a:rPr>
              <a:t>13 CFR Part 125</a:t>
            </a:r>
            <a:r>
              <a:rPr lang="en-US" u="sng">
                <a:solidFill>
                  <a:srgbClr val="0000FF"/>
                </a:solidFill>
                <a:effectLst/>
                <a:latin typeface="Source Sans Pro"/>
                <a:ea typeface="Calibri" panose="020F0502020204030204" pitchFamily="34" charset="0"/>
                <a:cs typeface="Arial"/>
              </a:rPr>
              <a:t>.</a:t>
            </a:r>
            <a:endParaRPr lang="en-US">
              <a:effectLst/>
              <a:latin typeface="Source Sans Pro"/>
              <a:ea typeface="Calibri" panose="020F0502020204030204" pitchFamily="34" charset="0"/>
              <a:cs typeface="Arial"/>
            </a:endParaRPr>
          </a:p>
          <a:p>
            <a:pPr marL="170815" indent="-170815">
              <a:lnSpc>
                <a:spcPct val="115000"/>
              </a:lnSpc>
              <a:spcBef>
                <a:spcPts val="0"/>
              </a:spcBef>
              <a:buFont typeface="Arial" panose="020B0604020202020204" pitchFamily="34" charset="0"/>
              <a:buChar char="•"/>
            </a:pPr>
            <a:r>
              <a:rPr lang="en-US">
                <a:effectLst/>
                <a:latin typeface="Source Sans Pro"/>
                <a:ea typeface="Calibri" panose="020F0502020204030204" pitchFamily="34" charset="0"/>
                <a:cs typeface="Arial"/>
              </a:rPr>
              <a:t>Be considered a small business as defined by the size standard corresponding to at least one NAICS code listed in the business’s SAM.gov profile.</a:t>
            </a:r>
          </a:p>
          <a:p>
            <a:pPr marL="170815" indent="-170815">
              <a:lnSpc>
                <a:spcPct val="115000"/>
              </a:lnSpc>
              <a:spcBef>
                <a:spcPts val="0"/>
              </a:spcBef>
              <a:buFont typeface="Arial" panose="020B0604020202020204" pitchFamily="34" charset="0"/>
              <a:buChar char="•"/>
            </a:pPr>
            <a:r>
              <a:rPr lang="en-US">
                <a:effectLst/>
                <a:latin typeface="Source Sans Pro"/>
                <a:ea typeface="Calibri" panose="020F0502020204030204" pitchFamily="34" charset="0"/>
                <a:cs typeface="Arial"/>
              </a:rPr>
              <a:t>No less than 51 percent of the business must be owned and controlled by one or more veterans.</a:t>
            </a:r>
          </a:p>
          <a:p>
            <a:pPr marL="170815" indent="-170815">
              <a:lnSpc>
                <a:spcPct val="115000"/>
              </a:lnSpc>
              <a:spcBef>
                <a:spcPts val="0"/>
              </a:spcBef>
              <a:buFont typeface="Arial" panose="020B0604020202020204" pitchFamily="34" charset="0"/>
              <a:buChar char="•"/>
            </a:pPr>
            <a:r>
              <a:rPr lang="en-US">
                <a:effectLst/>
                <a:latin typeface="Source Sans Pro"/>
                <a:ea typeface="Calibri" panose="020F0502020204030204" pitchFamily="34" charset="0"/>
                <a:cs typeface="Arial"/>
              </a:rPr>
              <a:t>For certification as a SDVOSB, no less than 51 percent of the business must be owned and controlled by one or more veterans rated as service-disabled by VA.  </a:t>
            </a:r>
          </a:p>
          <a:p>
            <a:pPr marL="170815" indent="-170815">
              <a:lnSpc>
                <a:spcPct val="115000"/>
              </a:lnSpc>
              <a:spcBef>
                <a:spcPts val="0"/>
              </a:spcBef>
              <a:buFont typeface="Arial" panose="020B0604020202020204" pitchFamily="34" charset="0"/>
              <a:buChar char="•"/>
            </a:pPr>
            <a:r>
              <a:rPr lang="en-US">
                <a:effectLst/>
                <a:latin typeface="Source Sans Pro"/>
                <a:ea typeface="Calibri" panose="020F0502020204030204" pitchFamily="34" charset="0"/>
                <a:cs typeface="Arial"/>
              </a:rPr>
              <a:t>For those veterans who are permanently and totally disabled and unable to manage the daily business operations of their business, their business may still qualify for certification as an SDVOSB if their spouse or appointed permanent caregiver is assisting in that management.</a:t>
            </a:r>
          </a:p>
          <a:p>
            <a:pPr marL="0" indent="0">
              <a:lnSpc>
                <a:spcPct val="115000"/>
              </a:lnSpc>
              <a:spcBef>
                <a:spcPts val="0"/>
              </a:spcBef>
              <a:spcAft>
                <a:spcPts val="600"/>
              </a:spcAft>
              <a:buNone/>
            </a:pPr>
            <a:endParaRPr lang="en-US" b="1">
              <a:latin typeface="Source Sans Pro" panose="020B0503030403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600"/>
              </a:spcAft>
              <a:buNone/>
            </a:pPr>
            <a:r>
              <a:rPr lang="en-US" b="1">
                <a:latin typeface="Source Sans Pro"/>
                <a:ea typeface="Calibri" panose="020F0502020204030204" pitchFamily="34" charset="0"/>
                <a:cs typeface="Arial"/>
              </a:rPr>
              <a:t>Step 2: Ensure registration in SAM.gov. </a:t>
            </a:r>
            <a:r>
              <a:rPr lang="en-US">
                <a:latin typeface="Source Sans Pro"/>
                <a:ea typeface="Calibri" panose="020F0502020204030204" pitchFamily="34" charset="0"/>
                <a:cs typeface="Arial"/>
              </a:rPr>
              <a:t>The business MUST be registered in SAM.gov to move forward.</a:t>
            </a:r>
          </a:p>
          <a:p>
            <a:pPr marL="0" indent="0">
              <a:lnSpc>
                <a:spcPct val="115000"/>
              </a:lnSpc>
              <a:spcBef>
                <a:spcPts val="0"/>
              </a:spcBef>
              <a:spcAft>
                <a:spcPts val="600"/>
              </a:spcAft>
              <a:buNone/>
            </a:pPr>
            <a:endParaRPr lang="en-US" b="1">
              <a:latin typeface="Source Sans Pro" panose="020B0503030403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600"/>
              </a:spcAft>
              <a:buNone/>
            </a:pPr>
            <a:r>
              <a:rPr lang="en-US" b="1">
                <a:latin typeface="Source Sans Pro"/>
                <a:ea typeface="Calibri" panose="020F0502020204030204" pitchFamily="34" charset="0"/>
                <a:cs typeface="Arial"/>
              </a:rPr>
              <a:t>Step 3: Gather</a:t>
            </a:r>
            <a:r>
              <a:rPr lang="en-US" b="1">
                <a:effectLst/>
                <a:latin typeface="Source Sans Pro"/>
                <a:ea typeface="Calibri" panose="020F0502020204030204" pitchFamily="34" charset="0"/>
                <a:cs typeface="Arial"/>
              </a:rPr>
              <a:t> required document</a:t>
            </a:r>
            <a:r>
              <a:rPr lang="en-US" b="1">
                <a:latin typeface="Source Sans Pro"/>
                <a:ea typeface="Calibri" panose="020F0502020204030204" pitchFamily="34" charset="0"/>
                <a:cs typeface="Arial"/>
              </a:rPr>
              <a:t>ation before beginning the application.  A </a:t>
            </a:r>
            <a:r>
              <a:rPr lang="en-US" b="1">
                <a:latin typeface="Source Sans Pro"/>
                <a:ea typeface="Calibri" panose="020F0502020204030204" pitchFamily="34" charset="0"/>
                <a:cs typeface="Arial"/>
                <a:hlinkClick r:id="rId5"/>
              </a:rPr>
              <a:t>fact sheet </a:t>
            </a:r>
            <a:r>
              <a:rPr lang="en-US" b="1">
                <a:latin typeface="Source Sans Pro"/>
                <a:ea typeface="Calibri" panose="020F0502020204030204" pitchFamily="34" charset="0"/>
                <a:cs typeface="Arial"/>
              </a:rPr>
              <a:t>listing required documentation is available at </a:t>
            </a:r>
            <a:r>
              <a:rPr lang="en-US" b="1">
                <a:latin typeface="Source Sans Pro"/>
                <a:ea typeface="Calibri" panose="020F0502020204030204" pitchFamily="34" charset="0"/>
                <a:cs typeface="Arial"/>
                <a:hlinkClick r:id="rId6"/>
              </a:rPr>
              <a:t>sba.gov/</a:t>
            </a:r>
            <a:r>
              <a:rPr lang="en-US" b="1" err="1">
                <a:latin typeface="Source Sans Pro"/>
                <a:ea typeface="Calibri" panose="020F0502020204030204" pitchFamily="34" charset="0"/>
                <a:cs typeface="Arial"/>
                <a:hlinkClick r:id="rId6"/>
              </a:rPr>
              <a:t>vetcert</a:t>
            </a:r>
            <a:r>
              <a:rPr lang="en-US" b="1">
                <a:latin typeface="Source Sans Pro"/>
                <a:ea typeface="Calibri" panose="020F0502020204030204" pitchFamily="34" charset="0"/>
                <a:cs typeface="Arial"/>
              </a:rPr>
              <a:t>. </a:t>
            </a:r>
            <a:endParaRPr lang="en-US" b="1">
              <a:effectLst/>
              <a:latin typeface="Source Sans Pro"/>
              <a:ea typeface="Calibri" panose="020F0502020204030204" pitchFamily="34" charset="0"/>
              <a:cs typeface="Arial"/>
            </a:endParaRPr>
          </a:p>
          <a:p>
            <a:pPr marL="170815" indent="-170815"/>
            <a:endParaRPr lang="en-US"/>
          </a:p>
        </p:txBody>
      </p:sp>
      <p:sp>
        <p:nvSpPr>
          <p:cNvPr id="3" name="Slide Number Placeholder 2">
            <a:extLst>
              <a:ext uri="{FF2B5EF4-FFF2-40B4-BE49-F238E27FC236}">
                <a16:creationId xmlns:a16="http://schemas.microsoft.com/office/drawing/2014/main" id="{21B6895C-C9F5-3A9C-AF3C-E93B64D4FD84}"/>
              </a:ext>
            </a:extLst>
          </p:cNvPr>
          <p:cNvSpPr>
            <a:spLocks noGrp="1"/>
          </p:cNvSpPr>
          <p:nvPr>
            <p:ph type="sldNum" sz="quarter" idx="12"/>
          </p:nvPr>
        </p:nvSpPr>
        <p:spPr/>
        <p:txBody>
          <a:bodyPr/>
          <a:lstStyle/>
          <a:p>
            <a:fld id="{773C0FBF-5775-B247-928D-19191E4CA979}" type="slidenum">
              <a:rPr lang="en-US" smtClean="0"/>
              <a:t>21</a:t>
            </a:fld>
            <a:endParaRPr lang="en-US"/>
          </a:p>
        </p:txBody>
      </p:sp>
      <p:sp>
        <p:nvSpPr>
          <p:cNvPr id="4" name="Title 3">
            <a:extLst>
              <a:ext uri="{FF2B5EF4-FFF2-40B4-BE49-F238E27FC236}">
                <a16:creationId xmlns:a16="http://schemas.microsoft.com/office/drawing/2014/main" id="{1051B1D1-0445-8194-63AA-744EA9993DB0}"/>
              </a:ext>
            </a:extLst>
          </p:cNvPr>
          <p:cNvSpPr>
            <a:spLocks noGrp="1"/>
          </p:cNvSpPr>
          <p:nvPr>
            <p:ph type="title"/>
          </p:nvPr>
        </p:nvSpPr>
        <p:spPr>
          <a:xfrm>
            <a:off x="629841" y="373996"/>
            <a:ext cx="7886700" cy="729090"/>
          </a:xfrm>
        </p:spPr>
        <p:txBody>
          <a:bodyPr/>
          <a:lstStyle/>
          <a:p>
            <a:r>
              <a:rPr lang="en-US"/>
              <a:t>How Does a Business Prepare for Application?</a:t>
            </a:r>
          </a:p>
        </p:txBody>
      </p:sp>
      <p:pic>
        <p:nvPicPr>
          <p:cNvPr id="5" name="Picture 5" descr="Icon&#10;&#10;Description automatically generated">
            <a:extLst>
              <a:ext uri="{FF2B5EF4-FFF2-40B4-BE49-F238E27FC236}">
                <a16:creationId xmlns:a16="http://schemas.microsoft.com/office/drawing/2014/main" id="{B67EF1DF-7CED-3514-C6A8-10CB6797D06E}"/>
              </a:ext>
            </a:extLst>
          </p:cNvPr>
          <p:cNvPicPr>
            <a:picLocks noChangeAspect="1"/>
          </p:cNvPicPr>
          <p:nvPr/>
        </p:nvPicPr>
        <p:blipFill>
          <a:blip r:embed="rId7"/>
          <a:stretch>
            <a:fillRect/>
          </a:stretch>
        </p:blipFill>
        <p:spPr>
          <a:xfrm>
            <a:off x="7913216" y="637491"/>
            <a:ext cx="959340" cy="944963"/>
          </a:xfrm>
          <a:prstGeom prst="rect">
            <a:avLst/>
          </a:prstGeom>
        </p:spPr>
      </p:pic>
    </p:spTree>
    <p:extLst>
      <p:ext uri="{BB962C8B-B14F-4D97-AF65-F5344CB8AC3E}">
        <p14:creationId xmlns:p14="http://schemas.microsoft.com/office/powerpoint/2010/main" val="1155194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CDD298-5AF6-5D4C-89F1-04B4B5612A6C}"/>
              </a:ext>
            </a:extLst>
          </p:cNvPr>
          <p:cNvSpPr>
            <a:spLocks noGrp="1"/>
          </p:cNvSpPr>
          <p:nvPr>
            <p:ph type="sldNum" sz="quarter" idx="12"/>
          </p:nvPr>
        </p:nvSpPr>
        <p:spPr/>
        <p:txBody>
          <a:bodyPr/>
          <a:lstStyle/>
          <a:p>
            <a:fld id="{773C0FBF-5775-B247-928D-19191E4CA979}" type="slidenum">
              <a:rPr lang="en-US" smtClean="0"/>
              <a:t>22</a:t>
            </a:fld>
            <a:endParaRPr lang="en-US"/>
          </a:p>
        </p:txBody>
      </p:sp>
      <p:sp>
        <p:nvSpPr>
          <p:cNvPr id="4" name="Title 3">
            <a:extLst>
              <a:ext uri="{FF2B5EF4-FFF2-40B4-BE49-F238E27FC236}">
                <a16:creationId xmlns:a16="http://schemas.microsoft.com/office/drawing/2014/main" id="{17D1D0E4-182F-4F02-E34B-58E02C5F638D}"/>
              </a:ext>
            </a:extLst>
          </p:cNvPr>
          <p:cNvSpPr>
            <a:spLocks noGrp="1"/>
          </p:cNvSpPr>
          <p:nvPr>
            <p:ph type="title"/>
          </p:nvPr>
        </p:nvSpPr>
        <p:spPr>
          <a:xfrm>
            <a:off x="342459" y="373996"/>
            <a:ext cx="8592093" cy="746144"/>
          </a:xfrm>
        </p:spPr>
        <p:txBody>
          <a:bodyPr vert="horz" lIns="91440" tIns="45720" rIns="91440" bIns="45720" rtlCol="0" anchor="t">
            <a:noAutofit/>
          </a:bodyPr>
          <a:lstStyle/>
          <a:p>
            <a:r>
              <a:rPr lang="en-US" sz="2800">
                <a:latin typeface="Source Sans Pro"/>
              </a:rPr>
              <a:t>First Look: SBA's Veteran Small Business Certification Program</a:t>
            </a:r>
            <a:br>
              <a:rPr lang="en-US" sz="2800"/>
            </a:br>
            <a:endParaRPr lang="en-US" sz="1800" b="0">
              <a:latin typeface="Source Sans Pro"/>
            </a:endParaRPr>
          </a:p>
        </p:txBody>
      </p:sp>
      <p:sp>
        <p:nvSpPr>
          <p:cNvPr id="9" name="TextBox 8">
            <a:extLst>
              <a:ext uri="{FF2B5EF4-FFF2-40B4-BE49-F238E27FC236}">
                <a16:creationId xmlns:a16="http://schemas.microsoft.com/office/drawing/2014/main" id="{3ADAB50C-B92A-1CDD-3B4C-8BA00BFE3EA8}"/>
              </a:ext>
            </a:extLst>
          </p:cNvPr>
          <p:cNvSpPr txBox="1"/>
          <p:nvPr/>
        </p:nvSpPr>
        <p:spPr>
          <a:xfrm>
            <a:off x="2000623" y="1251700"/>
            <a:ext cx="5142753" cy="646331"/>
          </a:xfrm>
          <a:prstGeom prst="rect">
            <a:avLst/>
          </a:prstGeom>
          <a:noFill/>
        </p:spPr>
        <p:txBody>
          <a:bodyPr wrap="none" lIns="91440" tIns="45720" rIns="91440" bIns="45720" rtlCol="0" anchor="t">
            <a:spAutoFit/>
          </a:bodyPr>
          <a:lstStyle/>
          <a:p>
            <a:pPr algn="ctr"/>
            <a:r>
              <a:rPr lang="en-US" b="1">
                <a:latin typeface="Source Sans Pro"/>
              </a:rPr>
              <a:t>Landing Page to Login or Register a New Account</a:t>
            </a:r>
          </a:p>
          <a:p>
            <a:pPr algn="ctr"/>
            <a:r>
              <a:rPr lang="en-US" b="1">
                <a:latin typeface="Source Sans Pro"/>
                <a:hlinkClick r:id="rId3" action="ppaction://hlinkfile"/>
              </a:rPr>
              <a:t>Veterans.certify.sba.gov</a:t>
            </a:r>
            <a:endParaRPr lang="en-US"/>
          </a:p>
        </p:txBody>
      </p:sp>
      <p:pic>
        <p:nvPicPr>
          <p:cNvPr id="10" name="Content Placeholder 9" descr="Screenshot of Veteran Small Business Certification (VetCert) portal&#10;https://veterans.certify.sba.gov/&#10;">
            <a:extLst>
              <a:ext uri="{FF2B5EF4-FFF2-40B4-BE49-F238E27FC236}">
                <a16:creationId xmlns:a16="http://schemas.microsoft.com/office/drawing/2014/main" id="{8F519E5F-6B2A-9076-784E-2389B49EB48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908938" y="1898031"/>
            <a:ext cx="7459134" cy="3794213"/>
          </a:xfrm>
        </p:spPr>
      </p:pic>
    </p:spTree>
    <p:extLst>
      <p:ext uri="{BB962C8B-B14F-4D97-AF65-F5344CB8AC3E}">
        <p14:creationId xmlns:p14="http://schemas.microsoft.com/office/powerpoint/2010/main" val="413279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956FC-5FF9-940A-7D2D-69030AB91CE8}"/>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1"/>
                </a:solidFill>
                <a:latin typeface="Source Sans Pro"/>
              </a:rPr>
              <a:t>The </a:t>
            </a:r>
            <a:r>
              <a:rPr lang="en-US" err="1">
                <a:solidFill>
                  <a:schemeClr val="accent1"/>
                </a:solidFill>
                <a:latin typeface="Source Sans Pro"/>
              </a:rPr>
              <a:t>MySBA</a:t>
            </a:r>
            <a:r>
              <a:rPr lang="en-US">
                <a:solidFill>
                  <a:schemeClr val="accent1"/>
                </a:solidFill>
                <a:latin typeface="Source Sans Pro"/>
              </a:rPr>
              <a:t> initiative is under development.</a:t>
            </a:r>
          </a:p>
          <a:p>
            <a:pPr marL="0" indent="0">
              <a:buNone/>
            </a:pPr>
            <a:endParaRPr lang="en-US"/>
          </a:p>
          <a:p>
            <a:pPr marL="0" indent="0">
              <a:buNone/>
            </a:pPr>
            <a:r>
              <a:rPr lang="en-US" b="1">
                <a:solidFill>
                  <a:schemeClr val="tx2"/>
                </a:solidFill>
                <a:latin typeface="Source Sans Pro"/>
              </a:rPr>
              <a:t>What is the vision for </a:t>
            </a:r>
            <a:r>
              <a:rPr lang="en-US" b="1" err="1">
                <a:solidFill>
                  <a:schemeClr val="tx2"/>
                </a:solidFill>
                <a:latin typeface="Source Sans Pro"/>
              </a:rPr>
              <a:t>MySBA</a:t>
            </a:r>
            <a:r>
              <a:rPr lang="en-US" b="1">
                <a:solidFill>
                  <a:schemeClr val="tx2"/>
                </a:solidFill>
                <a:latin typeface="Source Sans Pro"/>
              </a:rPr>
              <a:t>?</a:t>
            </a:r>
          </a:p>
          <a:p>
            <a:pPr lvl="1"/>
            <a:r>
              <a:rPr lang="en-US">
                <a:latin typeface="Source Sans Pro"/>
              </a:rPr>
              <a:t>Establishes a centralized/collaborative structure to understand, improve, and unite the customer experience across all SBA programs.</a:t>
            </a:r>
          </a:p>
          <a:p>
            <a:pPr lvl="1"/>
            <a:r>
              <a:rPr lang="en-US">
                <a:latin typeface="Source Sans Pro"/>
              </a:rPr>
              <a:t>Intended to provide a single point of access for SBA loans, certifications, counseling, trainings, etc.</a:t>
            </a:r>
          </a:p>
          <a:p>
            <a:pPr lvl="1"/>
            <a:r>
              <a:rPr lang="en-US">
                <a:latin typeface="Source Sans Pro"/>
              </a:rPr>
              <a:t>Customer experience is intended to be more customer-centric and easy to use.</a:t>
            </a:r>
          </a:p>
          <a:p>
            <a:pPr lvl="1"/>
            <a:r>
              <a:rPr lang="en-US">
                <a:latin typeface="Source Sans Pro"/>
              </a:rPr>
              <a:t>Streamlined processes will align data and customer engagement, reduce redundancies, etc.</a:t>
            </a:r>
          </a:p>
          <a:p>
            <a:pPr lvl="1"/>
            <a:endParaRPr lang="en-US" b="1"/>
          </a:p>
          <a:p>
            <a:pPr marL="0" indent="0">
              <a:buNone/>
            </a:pPr>
            <a:r>
              <a:rPr lang="en-US" b="1">
                <a:latin typeface="Source Sans Pro"/>
              </a:rPr>
              <a:t>Once </a:t>
            </a:r>
            <a:r>
              <a:rPr lang="en-US" b="1" err="1">
                <a:latin typeface="Source Sans Pro"/>
              </a:rPr>
              <a:t>MySBA</a:t>
            </a:r>
            <a:r>
              <a:rPr lang="en-US" b="1">
                <a:latin typeface="Source Sans Pro"/>
              </a:rPr>
              <a:t> is launched, the Veteran Small Business Certification Program will fall under its umbrella.</a:t>
            </a:r>
          </a:p>
          <a:p>
            <a:pPr lvl="1"/>
            <a:endParaRPr lang="en-US"/>
          </a:p>
          <a:p>
            <a:pPr lvl="1"/>
            <a:endParaRPr lang="en-US"/>
          </a:p>
          <a:p>
            <a:pPr lvl="1"/>
            <a:endParaRPr lang="en-US"/>
          </a:p>
        </p:txBody>
      </p:sp>
      <p:sp>
        <p:nvSpPr>
          <p:cNvPr id="3" name="Slide Number Placeholder 2">
            <a:extLst>
              <a:ext uri="{FF2B5EF4-FFF2-40B4-BE49-F238E27FC236}">
                <a16:creationId xmlns:a16="http://schemas.microsoft.com/office/drawing/2014/main" id="{7129F5DD-DB33-FB70-16AC-E4229F5FAC96}"/>
              </a:ext>
            </a:extLst>
          </p:cNvPr>
          <p:cNvSpPr>
            <a:spLocks noGrp="1"/>
          </p:cNvSpPr>
          <p:nvPr>
            <p:ph type="sldNum" sz="quarter" idx="12"/>
          </p:nvPr>
        </p:nvSpPr>
        <p:spPr/>
        <p:txBody>
          <a:bodyPr/>
          <a:lstStyle/>
          <a:p>
            <a:fld id="{773C0FBF-5775-B247-928D-19191E4CA979}" type="slidenum">
              <a:rPr lang="en-US" smtClean="0"/>
              <a:t>23</a:t>
            </a:fld>
            <a:endParaRPr lang="en-US"/>
          </a:p>
        </p:txBody>
      </p:sp>
      <p:sp>
        <p:nvSpPr>
          <p:cNvPr id="4" name="Title 3">
            <a:extLst>
              <a:ext uri="{FF2B5EF4-FFF2-40B4-BE49-F238E27FC236}">
                <a16:creationId xmlns:a16="http://schemas.microsoft.com/office/drawing/2014/main" id="{28CC8098-0822-4931-6CE4-020AB00A4C22}"/>
              </a:ext>
            </a:extLst>
          </p:cNvPr>
          <p:cNvSpPr>
            <a:spLocks noGrp="1"/>
          </p:cNvSpPr>
          <p:nvPr>
            <p:ph type="title"/>
          </p:nvPr>
        </p:nvSpPr>
        <p:spPr/>
        <p:txBody>
          <a:bodyPr/>
          <a:lstStyle/>
          <a:p>
            <a:r>
              <a:rPr lang="en-US">
                <a:latin typeface="Source Sans Pro"/>
              </a:rPr>
              <a:t>Is the Veteran Small Business Certification Program Related to the SBA’s </a:t>
            </a:r>
            <a:r>
              <a:rPr lang="en-US" err="1">
                <a:latin typeface="Source Sans Pro"/>
              </a:rPr>
              <a:t>MySBA</a:t>
            </a:r>
            <a:r>
              <a:rPr lang="en-US">
                <a:latin typeface="Source Sans Pro"/>
              </a:rPr>
              <a:t> Initiative?</a:t>
            </a:r>
          </a:p>
        </p:txBody>
      </p:sp>
    </p:spTree>
    <p:extLst>
      <p:ext uri="{BB962C8B-B14F-4D97-AF65-F5344CB8AC3E}">
        <p14:creationId xmlns:p14="http://schemas.microsoft.com/office/powerpoint/2010/main" val="4291649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3AC1-7D53-490D-B99D-23D530CCFD2E}"/>
              </a:ext>
            </a:extLst>
          </p:cNvPr>
          <p:cNvSpPr>
            <a:spLocks noGrp="1"/>
          </p:cNvSpPr>
          <p:nvPr>
            <p:ph type="title"/>
          </p:nvPr>
        </p:nvSpPr>
        <p:spPr>
          <a:xfrm>
            <a:off x="696687" y="298568"/>
            <a:ext cx="7728856" cy="950019"/>
          </a:xfrm>
        </p:spPr>
        <p:txBody>
          <a:bodyPr/>
          <a:lstStyle/>
          <a:p>
            <a:r>
              <a:rPr lang="en-US" sz="3200" dirty="0">
                <a:solidFill>
                  <a:schemeClr val="accent5"/>
                </a:solidFill>
              </a:rPr>
              <a:t>TIPS &amp; MICHIGAN VETERAN RESOURCES</a:t>
            </a:r>
            <a:endParaRPr lang="en-US" sz="3200" dirty="0"/>
          </a:p>
        </p:txBody>
      </p:sp>
      <p:sp>
        <p:nvSpPr>
          <p:cNvPr id="4" name="Slide Number Placeholder 3">
            <a:extLst>
              <a:ext uri="{FF2B5EF4-FFF2-40B4-BE49-F238E27FC236}">
                <a16:creationId xmlns:a16="http://schemas.microsoft.com/office/drawing/2014/main" id="{14F8A497-4BFA-44C2-BDC7-DF9A4FEF479B}"/>
              </a:ext>
            </a:extLst>
          </p:cNvPr>
          <p:cNvSpPr>
            <a:spLocks noGrp="1"/>
          </p:cNvSpPr>
          <p:nvPr>
            <p:ph type="sldNum" sz="quarter" idx="12"/>
          </p:nvPr>
        </p:nvSpPr>
        <p:spPr/>
        <p:txBody>
          <a:bodyPr/>
          <a:lstStyle/>
          <a:p>
            <a:fld id="{B1AB44B9-F1EC-4F4B-88D4-413245C9CD3E}" type="slidenum">
              <a:rPr lang="en-US" smtClean="0"/>
              <a:t>24</a:t>
            </a:fld>
            <a:endParaRPr lang="en-US" dirty="0"/>
          </a:p>
        </p:txBody>
      </p:sp>
      <p:sp>
        <p:nvSpPr>
          <p:cNvPr id="6" name="TextBox 5">
            <a:extLst>
              <a:ext uri="{FF2B5EF4-FFF2-40B4-BE49-F238E27FC236}">
                <a16:creationId xmlns:a16="http://schemas.microsoft.com/office/drawing/2014/main" id="{6B14C57C-B23B-4C6E-9FE8-C495D1385B30}"/>
              </a:ext>
            </a:extLst>
          </p:cNvPr>
          <p:cNvSpPr txBox="1"/>
          <p:nvPr/>
        </p:nvSpPr>
        <p:spPr>
          <a:xfrm>
            <a:off x="600075" y="1447800"/>
            <a:ext cx="8253835" cy="4685898"/>
          </a:xfrm>
          <a:prstGeom prst="rect">
            <a:avLst/>
          </a:prstGeom>
          <a:noFill/>
        </p:spPr>
        <p:txBody>
          <a:bodyPr wrap="square">
            <a:spAutoFit/>
          </a:bodyPr>
          <a:lstStyle/>
          <a:p>
            <a:pPr indent="-228600" defTabSz="914400">
              <a:buFont typeface="Arial" panose="020B0604020202020204" pitchFamily="34" charset="0"/>
              <a:buChar char="•"/>
            </a:pPr>
            <a:r>
              <a:rPr lang="en-US" altLang="en-US" sz="2400" dirty="0">
                <a:latin typeface="+mn-lt"/>
                <a:ea typeface="+mn-ea"/>
                <a:cs typeface="+mn-cs"/>
              </a:rPr>
              <a:t>Make yourself stand out </a:t>
            </a:r>
          </a:p>
          <a:p>
            <a:pPr indent="-228600" defTabSz="914400">
              <a:buFont typeface="Arial" panose="020B0604020202020204" pitchFamily="34" charset="0"/>
              <a:buChar char="•"/>
            </a:pPr>
            <a:endParaRPr lang="en-US" altLang="en-US" sz="2400" dirty="0">
              <a:latin typeface="+mn-lt"/>
              <a:ea typeface="+mn-ea"/>
              <a:cs typeface="+mn-cs"/>
            </a:endParaRPr>
          </a:p>
          <a:p>
            <a:pPr indent="-228600" defTabSz="914400">
              <a:buFont typeface="Arial" panose="020B0604020202020204" pitchFamily="34" charset="0"/>
              <a:buChar char="•"/>
            </a:pPr>
            <a:r>
              <a:rPr lang="en-US" altLang="en-US" sz="2400" dirty="0">
                <a:latin typeface="+mn-lt"/>
                <a:ea typeface="+mn-ea"/>
                <a:cs typeface="+mn-cs"/>
              </a:rPr>
              <a:t>“Tune-up OTHER TIPS” Maintain an updated Dynamic Small Business Search (DSBS) Profile</a:t>
            </a:r>
          </a:p>
          <a:p>
            <a:pPr indent="-228600" defTabSz="914400">
              <a:buFont typeface="Arial" panose="020B0604020202020204" pitchFamily="34" charset="0"/>
              <a:buChar char="•"/>
            </a:pPr>
            <a:endParaRPr lang="en-US" altLang="en-US" sz="2400" dirty="0"/>
          </a:p>
          <a:p>
            <a:pPr indent="-228600" defTabSz="914400">
              <a:buFont typeface="Arial" panose="020B0604020202020204" pitchFamily="34" charset="0"/>
              <a:buChar char="•"/>
            </a:pPr>
            <a:r>
              <a:rPr lang="en-US" altLang="en-US" sz="2400" dirty="0">
                <a:latin typeface="+mn-lt"/>
                <a:ea typeface="+mn-ea"/>
                <a:cs typeface="+mn-cs"/>
              </a:rPr>
              <a:t>Look to become a General Services Administration (GSA) Schedule Holder</a:t>
            </a:r>
          </a:p>
          <a:p>
            <a:pPr indent="-228600" defTabSz="914400">
              <a:buFont typeface="Arial" panose="020B0604020202020204" pitchFamily="34" charset="0"/>
              <a:buChar char="•"/>
            </a:pPr>
            <a:endParaRPr lang="en-US" altLang="en-US" sz="2400" dirty="0">
              <a:latin typeface="+mn-lt"/>
              <a:ea typeface="+mn-ea"/>
              <a:cs typeface="+mn-cs"/>
            </a:endParaRPr>
          </a:p>
          <a:p>
            <a:pPr indent="-228600" defTabSz="914400">
              <a:buFont typeface="Arial" panose="020B0604020202020204" pitchFamily="34" charset="0"/>
              <a:buChar char="•"/>
            </a:pPr>
            <a:r>
              <a:rPr lang="en-US" altLang="en-US" sz="2400" dirty="0"/>
              <a:t>Ap</a:t>
            </a:r>
            <a:r>
              <a:rPr lang="en-US" altLang="en-US" sz="2400" dirty="0">
                <a:latin typeface="+mn-lt"/>
                <a:ea typeface="+mn-ea"/>
                <a:cs typeface="+mn-cs"/>
              </a:rPr>
              <a:t>ply for certification, if applicable, in as many socio-economic categories as you can </a:t>
            </a:r>
          </a:p>
          <a:p>
            <a:pPr indent="-228600" defTabSz="914400">
              <a:buFont typeface="Arial" panose="020B0604020202020204" pitchFamily="34" charset="0"/>
              <a:buChar char="•"/>
            </a:pPr>
            <a:endParaRPr lang="en-US" altLang="en-US" sz="2400" dirty="0">
              <a:latin typeface="+mn-lt"/>
              <a:ea typeface="+mn-ea"/>
              <a:cs typeface="+mn-cs"/>
            </a:endParaRPr>
          </a:p>
          <a:p>
            <a:pPr defTabSz="914400"/>
            <a:endParaRPr lang="en-US" altLang="en-US" sz="2400" u="sng" dirty="0">
              <a:latin typeface="+mn-lt"/>
              <a:ea typeface="+mn-ea"/>
              <a:cs typeface="+mn-cs"/>
            </a:endParaRPr>
          </a:p>
          <a:p>
            <a:pPr indent="-228600" defTabSz="914400">
              <a:buFont typeface="Arial" panose="020B0604020202020204" pitchFamily="34" charset="0"/>
              <a:buChar char="•"/>
            </a:pPr>
            <a:endParaRPr lang="en-US" altLang="en-US" sz="1050" dirty="0">
              <a:solidFill>
                <a:schemeClr val="bg1"/>
              </a:solidFill>
              <a:latin typeface="+mn-lt"/>
              <a:ea typeface="+mn-ea"/>
              <a:cs typeface="+mn-cs"/>
            </a:endParaRPr>
          </a:p>
        </p:txBody>
      </p:sp>
    </p:spTree>
    <p:extLst>
      <p:ext uri="{BB962C8B-B14F-4D97-AF65-F5344CB8AC3E}">
        <p14:creationId xmlns:p14="http://schemas.microsoft.com/office/powerpoint/2010/main" val="112901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A60FAB-B64A-4183-A091-B3450AB01A6B}"/>
              </a:ext>
            </a:extLst>
          </p:cNvPr>
          <p:cNvSpPr>
            <a:spLocks noGrp="1"/>
          </p:cNvSpPr>
          <p:nvPr>
            <p:ph type="title"/>
          </p:nvPr>
        </p:nvSpPr>
        <p:spPr>
          <a:xfrm>
            <a:off x="4421221" y="479493"/>
            <a:ext cx="4094129" cy="1325563"/>
          </a:xfrm>
        </p:spPr>
        <p:txBody>
          <a:bodyPr vert="horz" lIns="91440" tIns="45720" rIns="91440" bIns="45720" rtlCol="0" anchor="ctr">
            <a:normAutofit/>
          </a:bodyPr>
          <a:lstStyle/>
          <a:p>
            <a:pPr algn="l" defTabSz="914400"/>
            <a:r>
              <a:rPr lang="en-US" sz="4400" kern="1200">
                <a:solidFill>
                  <a:schemeClr val="tx1"/>
                </a:solidFill>
                <a:latin typeface="+mj-lt"/>
                <a:ea typeface="+mj-ea"/>
                <a:cs typeface="+mj-cs"/>
              </a:rPr>
              <a:t>VetBizCentral</a:t>
            </a:r>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Seal/logo for Vet Biz Central">
            <a:extLst>
              <a:ext uri="{FF2B5EF4-FFF2-40B4-BE49-F238E27FC236}">
                <a16:creationId xmlns:a16="http://schemas.microsoft.com/office/drawing/2014/main" id="{9A5921EC-DD73-4164-A87F-FF81723573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386" y="1481306"/>
            <a:ext cx="3583036" cy="37256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9BF2EDE1-22DC-424B-84F8-8A02A16D9AD5}"/>
              </a:ext>
            </a:extLst>
          </p:cNvPr>
          <p:cNvSpPr>
            <a:spLocks noGrp="1"/>
          </p:cNvSpPr>
          <p:nvPr>
            <p:ph idx="1"/>
          </p:nvPr>
        </p:nvSpPr>
        <p:spPr>
          <a:xfrm>
            <a:off x="4421221" y="1984443"/>
            <a:ext cx="4094129" cy="4192520"/>
          </a:xfrm>
        </p:spPr>
        <p:txBody>
          <a:bodyPr vert="horz" lIns="91440" tIns="45720" rIns="91440" bIns="45720" rtlCol="0">
            <a:normAutofit/>
          </a:bodyPr>
          <a:lstStyle/>
          <a:p>
            <a:pPr marL="0" indent="-228600" defTabSz="914400">
              <a:buFont typeface="Arial" panose="020B0604020202020204" pitchFamily="34" charset="0"/>
              <a:buChar char="•"/>
            </a:pPr>
            <a:r>
              <a:rPr lang="en-US">
                <a:latin typeface="+mn-lt"/>
                <a:ea typeface="+mn-ea"/>
                <a:cs typeface="+mn-cs"/>
              </a:rPr>
              <a:t>Mentoring Programs and Activities</a:t>
            </a:r>
          </a:p>
          <a:p>
            <a:pPr marL="0" indent="-228600" defTabSz="914400">
              <a:buFont typeface="Arial" panose="020B0604020202020204" pitchFamily="34" charset="0"/>
              <a:buChar char="•"/>
            </a:pPr>
            <a:endParaRPr lang="en-US">
              <a:latin typeface="+mn-lt"/>
              <a:ea typeface="+mn-ea"/>
              <a:cs typeface="+mn-cs"/>
            </a:endParaRPr>
          </a:p>
          <a:p>
            <a:pPr indent="-228600" defTabSz="914400">
              <a:buFont typeface="Arial" panose="020B0604020202020204" pitchFamily="34" charset="0"/>
              <a:buChar char="•"/>
            </a:pPr>
            <a:r>
              <a:rPr lang="en-US">
                <a:latin typeface="+mn-lt"/>
                <a:ea typeface="+mn-ea"/>
                <a:cs typeface="+mn-cs"/>
              </a:rPr>
              <a:t>Provide clients with Mentoring Assistance in Niche Markets and provide referrals to its other Resource Partners</a:t>
            </a:r>
          </a:p>
          <a:p>
            <a:pPr indent="-228600" defTabSz="914400">
              <a:buFont typeface="Arial" panose="020B0604020202020204" pitchFamily="34" charset="0"/>
              <a:buChar char="•"/>
            </a:pPr>
            <a:r>
              <a:rPr lang="en-US">
                <a:latin typeface="+mn-lt"/>
                <a:ea typeface="+mn-ea"/>
                <a:cs typeface="+mn-cs"/>
              </a:rPr>
              <a:t>Assist clients with Research in Specific Markets</a:t>
            </a:r>
          </a:p>
          <a:p>
            <a:pPr indent="-228600" defTabSz="914400">
              <a:buFont typeface="Arial" panose="020B0604020202020204" pitchFamily="34" charset="0"/>
              <a:buChar char="•"/>
            </a:pPr>
            <a:r>
              <a:rPr lang="en-US">
                <a:latin typeface="+mn-lt"/>
                <a:ea typeface="+mn-ea"/>
                <a:cs typeface="+mn-cs"/>
              </a:rPr>
              <a:t>Provide Market and Industry Professionals</a:t>
            </a:r>
          </a:p>
          <a:p>
            <a:pPr marL="0" indent="-228600" defTabSz="914400">
              <a:buFont typeface="Arial" panose="020B0604020202020204" pitchFamily="34" charset="0"/>
              <a:buChar char="•"/>
            </a:pPr>
            <a:endParaRPr lang="en-US">
              <a:latin typeface="+mn-lt"/>
              <a:ea typeface="+mn-ea"/>
              <a:cs typeface="+mn-cs"/>
            </a:endParaRPr>
          </a:p>
        </p:txBody>
      </p:sp>
    </p:spTree>
    <p:extLst>
      <p:ext uri="{BB962C8B-B14F-4D97-AF65-F5344CB8AC3E}">
        <p14:creationId xmlns:p14="http://schemas.microsoft.com/office/powerpoint/2010/main" val="256916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Arc 1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00860D-0915-46FC-9C66-F30CECC1B4E4}"/>
              </a:ext>
            </a:extLst>
          </p:cNvPr>
          <p:cNvSpPr>
            <a:spLocks noGrp="1"/>
          </p:cNvSpPr>
          <p:nvPr>
            <p:ph type="title"/>
          </p:nvPr>
        </p:nvSpPr>
        <p:spPr>
          <a:xfrm>
            <a:off x="4421221" y="479493"/>
            <a:ext cx="4094129" cy="1325563"/>
          </a:xfrm>
        </p:spPr>
        <p:txBody>
          <a:bodyPr vert="horz" lIns="91440" tIns="45720" rIns="91440" bIns="45720" rtlCol="0" anchor="ctr">
            <a:normAutofit/>
          </a:bodyPr>
          <a:lstStyle/>
          <a:p>
            <a:pPr algn="l" defTabSz="914400"/>
            <a:r>
              <a:rPr lang="en-US" sz="4400" kern="1200">
                <a:solidFill>
                  <a:schemeClr val="tx1"/>
                </a:solidFill>
                <a:latin typeface="+mj-lt"/>
                <a:ea typeface="+mj-ea"/>
                <a:cs typeface="+mj-cs"/>
              </a:rPr>
              <a:t>VetBizCentral</a:t>
            </a:r>
          </a:p>
        </p:txBody>
      </p:sp>
      <p:sp>
        <p:nvSpPr>
          <p:cNvPr id="22" name="Freeform: Shape 2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Seal/logo for Vet Biz Central">
            <a:extLst>
              <a:ext uri="{FF2B5EF4-FFF2-40B4-BE49-F238E27FC236}">
                <a16:creationId xmlns:a16="http://schemas.microsoft.com/office/drawing/2014/main" id="{05C7D5A1-B15D-BB3B-F6F8-1B9F4A24AC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386" y="1481306"/>
            <a:ext cx="3583036" cy="37256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9E961CEB-DF91-4EAD-B066-0D7F72733F34}"/>
              </a:ext>
            </a:extLst>
          </p:cNvPr>
          <p:cNvSpPr>
            <a:spLocks noGrp="1"/>
          </p:cNvSpPr>
          <p:nvPr>
            <p:ph idx="1"/>
          </p:nvPr>
        </p:nvSpPr>
        <p:spPr>
          <a:xfrm>
            <a:off x="4421221" y="1984443"/>
            <a:ext cx="4094129" cy="4192520"/>
          </a:xfrm>
        </p:spPr>
        <p:txBody>
          <a:bodyPr vert="horz" lIns="91440" tIns="45720" rIns="91440" bIns="45720" rtlCol="0">
            <a:normAutofit/>
          </a:bodyPr>
          <a:lstStyle/>
          <a:p>
            <a:pPr marL="0" indent="-228600" defTabSz="914400">
              <a:buFont typeface="Arial" panose="020B0604020202020204" pitchFamily="34" charset="0"/>
              <a:buChar char="•"/>
            </a:pPr>
            <a:r>
              <a:rPr lang="en-US">
                <a:latin typeface="+mn-lt"/>
                <a:ea typeface="+mn-ea"/>
                <a:cs typeface="+mn-cs"/>
              </a:rPr>
              <a:t>Networking Opportunities</a:t>
            </a:r>
          </a:p>
          <a:p>
            <a:pPr indent="-228600" defTabSz="914400">
              <a:buFont typeface="Arial" panose="020B0604020202020204" pitchFamily="34" charset="0"/>
              <a:buChar char="•"/>
            </a:pPr>
            <a:endParaRPr lang="en-US">
              <a:latin typeface="+mn-lt"/>
              <a:ea typeface="+mn-ea"/>
              <a:cs typeface="+mn-cs"/>
            </a:endParaRPr>
          </a:p>
          <a:p>
            <a:pPr indent="-228600" defTabSz="914400">
              <a:buFont typeface="Arial" panose="020B0604020202020204" pitchFamily="34" charset="0"/>
              <a:buChar char="•"/>
            </a:pPr>
            <a:r>
              <a:rPr lang="en-US">
                <a:latin typeface="+mn-lt"/>
                <a:ea typeface="+mn-ea"/>
                <a:cs typeface="+mn-cs"/>
              </a:rPr>
              <a:t>Workshops (Starting a Business, Government Contracting , Meet the Lender &amp; more)</a:t>
            </a:r>
          </a:p>
          <a:p>
            <a:pPr indent="-228600" defTabSz="914400">
              <a:buFont typeface="Arial" panose="020B0604020202020204" pitchFamily="34" charset="0"/>
              <a:buChar char="•"/>
            </a:pPr>
            <a:r>
              <a:rPr lang="en-US">
                <a:latin typeface="+mn-lt"/>
                <a:ea typeface="+mn-ea"/>
                <a:cs typeface="+mn-cs"/>
              </a:rPr>
              <a:t>Symposiums (Empowering Women in Business in partnership with the Women’s Business Centers )</a:t>
            </a:r>
          </a:p>
          <a:p>
            <a:pPr indent="-228600" defTabSz="914400">
              <a:buFont typeface="Arial" panose="020B0604020202020204" pitchFamily="34" charset="0"/>
              <a:buChar char="•"/>
            </a:pPr>
            <a:r>
              <a:rPr lang="en-US">
                <a:latin typeface="+mn-lt"/>
                <a:ea typeface="+mn-ea"/>
                <a:cs typeface="+mn-cs"/>
              </a:rPr>
              <a:t>Annual Veterans Meet &amp; Greet</a:t>
            </a:r>
          </a:p>
        </p:txBody>
      </p:sp>
    </p:spTree>
    <p:extLst>
      <p:ext uri="{BB962C8B-B14F-4D97-AF65-F5344CB8AC3E}">
        <p14:creationId xmlns:p14="http://schemas.microsoft.com/office/powerpoint/2010/main" val="3545578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c 2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45E56-8D75-4C52-BC01-05B0DFCD1523}"/>
              </a:ext>
            </a:extLst>
          </p:cNvPr>
          <p:cNvSpPr>
            <a:spLocks noGrp="1"/>
          </p:cNvSpPr>
          <p:nvPr>
            <p:ph type="title"/>
          </p:nvPr>
        </p:nvSpPr>
        <p:spPr>
          <a:xfrm>
            <a:off x="4421221" y="479493"/>
            <a:ext cx="4094129" cy="1325563"/>
          </a:xfrm>
        </p:spPr>
        <p:txBody>
          <a:bodyPr vert="horz" lIns="91440" tIns="45720" rIns="91440" bIns="45720" rtlCol="0" anchor="ctr">
            <a:normAutofit/>
          </a:bodyPr>
          <a:lstStyle/>
          <a:p>
            <a:pPr algn="l" defTabSz="914400"/>
            <a:r>
              <a:rPr lang="en-US" sz="4400" kern="1200">
                <a:solidFill>
                  <a:schemeClr val="tx1"/>
                </a:solidFill>
                <a:latin typeface="+mj-lt"/>
                <a:ea typeface="+mj-ea"/>
                <a:cs typeface="+mj-cs"/>
              </a:rPr>
              <a:t>VetBizCentral</a:t>
            </a:r>
          </a:p>
        </p:txBody>
      </p:sp>
      <p:sp>
        <p:nvSpPr>
          <p:cNvPr id="23" name="Freeform: Shape 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Seal/logo for Vet Biz Central">
            <a:extLst>
              <a:ext uri="{FF2B5EF4-FFF2-40B4-BE49-F238E27FC236}">
                <a16:creationId xmlns:a16="http://schemas.microsoft.com/office/drawing/2014/main" id="{D56BDAEB-20D5-4C05-91D3-2B2BC4F7DF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386" y="1481306"/>
            <a:ext cx="3583036" cy="37256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AE862421-3E3D-43AE-8160-01A193C5B13C}"/>
              </a:ext>
            </a:extLst>
          </p:cNvPr>
          <p:cNvSpPr>
            <a:spLocks noGrp="1"/>
          </p:cNvSpPr>
          <p:nvPr>
            <p:ph idx="1"/>
          </p:nvPr>
        </p:nvSpPr>
        <p:spPr>
          <a:xfrm>
            <a:off x="4421221" y="1984443"/>
            <a:ext cx="4094129" cy="4192520"/>
          </a:xfrm>
        </p:spPr>
        <p:txBody>
          <a:bodyPr vert="horz" lIns="91440" tIns="45720" rIns="91440" bIns="45720" rtlCol="0">
            <a:normAutofit/>
          </a:bodyPr>
          <a:lstStyle/>
          <a:p>
            <a:pPr marL="0" indent="-228600" defTabSz="914400">
              <a:buFont typeface="Arial" panose="020B0604020202020204" pitchFamily="34" charset="0"/>
              <a:buChar char="•"/>
            </a:pPr>
            <a:r>
              <a:rPr lang="en-US" sz="1900">
                <a:latin typeface="+mn-lt"/>
                <a:ea typeface="+mn-ea"/>
                <a:cs typeface="+mn-cs"/>
              </a:rPr>
              <a:t>Referral Services in </a:t>
            </a:r>
          </a:p>
          <a:p>
            <a:pPr marL="0" indent="-228600" defTabSz="914400">
              <a:buFont typeface="Arial" panose="020B0604020202020204" pitchFamily="34" charset="0"/>
              <a:buChar char="•"/>
            </a:pPr>
            <a:r>
              <a:rPr lang="en-US" sz="1900">
                <a:latin typeface="+mn-lt"/>
                <a:ea typeface="+mn-ea"/>
                <a:cs typeface="+mn-cs"/>
              </a:rPr>
              <a:t>Michigan, Ohio &amp; Indiana</a:t>
            </a:r>
          </a:p>
          <a:p>
            <a:pPr indent="-228600" defTabSz="914400">
              <a:buFont typeface="Arial" panose="020B0604020202020204" pitchFamily="34" charset="0"/>
              <a:buChar char="•"/>
            </a:pPr>
            <a:r>
              <a:rPr lang="en-US" sz="1900">
                <a:latin typeface="+mn-lt"/>
                <a:ea typeface="+mn-ea"/>
                <a:cs typeface="+mn-cs"/>
              </a:rPr>
              <a:t>SBA </a:t>
            </a:r>
          </a:p>
          <a:p>
            <a:pPr indent="-228600" defTabSz="914400">
              <a:buFont typeface="Arial" panose="020B0604020202020204" pitchFamily="34" charset="0"/>
              <a:buChar char="•"/>
            </a:pPr>
            <a:r>
              <a:rPr lang="en-US" sz="1900">
                <a:latin typeface="+mn-lt"/>
                <a:ea typeface="+mn-ea"/>
                <a:cs typeface="+mn-cs"/>
              </a:rPr>
              <a:t>APEX Accelerators</a:t>
            </a:r>
          </a:p>
          <a:p>
            <a:pPr indent="-228600" defTabSz="914400">
              <a:buFont typeface="Arial" panose="020B0604020202020204" pitchFamily="34" charset="0"/>
              <a:buChar char="•"/>
            </a:pPr>
            <a:r>
              <a:rPr lang="en-US" sz="1900">
                <a:latin typeface="+mn-lt"/>
                <a:ea typeface="+mn-ea"/>
                <a:cs typeface="+mn-cs"/>
              </a:rPr>
              <a:t>SCORE</a:t>
            </a:r>
          </a:p>
          <a:p>
            <a:pPr indent="-228600" defTabSz="914400">
              <a:buFont typeface="Arial" panose="020B0604020202020204" pitchFamily="34" charset="0"/>
              <a:buChar char="•"/>
            </a:pPr>
            <a:r>
              <a:rPr lang="en-US" sz="1900">
                <a:latin typeface="+mn-lt"/>
                <a:ea typeface="+mn-ea"/>
                <a:cs typeface="+mn-cs"/>
              </a:rPr>
              <a:t>Women Business Centers</a:t>
            </a:r>
          </a:p>
          <a:p>
            <a:pPr indent="-228600" defTabSz="914400">
              <a:buFont typeface="Arial" panose="020B0604020202020204" pitchFamily="34" charset="0"/>
              <a:buChar char="•"/>
            </a:pPr>
            <a:r>
              <a:rPr lang="en-US" sz="1900">
                <a:latin typeface="+mn-lt"/>
                <a:ea typeface="+mn-ea"/>
                <a:cs typeface="+mn-cs"/>
              </a:rPr>
              <a:t>Small Business Development Centers(SBDC)</a:t>
            </a:r>
          </a:p>
          <a:p>
            <a:pPr indent="-228600" defTabSz="914400">
              <a:buFont typeface="Arial" panose="020B0604020202020204" pitchFamily="34" charset="0"/>
              <a:buChar char="•"/>
            </a:pPr>
            <a:r>
              <a:rPr lang="en-US" sz="1900">
                <a:latin typeface="+mn-lt"/>
                <a:ea typeface="+mn-ea"/>
                <a:cs typeface="+mn-cs"/>
              </a:rPr>
              <a:t>Economic Development Centers</a:t>
            </a:r>
          </a:p>
          <a:p>
            <a:pPr indent="-228600" defTabSz="914400">
              <a:buFont typeface="Arial" panose="020B0604020202020204" pitchFamily="34" charset="0"/>
              <a:buChar char="•"/>
            </a:pPr>
            <a:r>
              <a:rPr lang="en-US" sz="1900">
                <a:latin typeface="+mn-lt"/>
                <a:ea typeface="+mn-ea"/>
                <a:cs typeface="+mn-cs"/>
              </a:rPr>
              <a:t>Community Development Financial Institutions (CDFI)</a:t>
            </a:r>
          </a:p>
          <a:p>
            <a:pPr indent="-228600" defTabSz="914400">
              <a:buFont typeface="Arial" panose="020B0604020202020204" pitchFamily="34" charset="0"/>
              <a:buChar char="•"/>
            </a:pPr>
            <a:r>
              <a:rPr lang="en-US" sz="1900">
                <a:latin typeface="+mn-lt"/>
                <a:ea typeface="+mn-ea"/>
                <a:cs typeface="+mn-cs"/>
              </a:rPr>
              <a:t>And More …</a:t>
            </a:r>
          </a:p>
          <a:p>
            <a:pPr marL="0" indent="-228600" defTabSz="914400">
              <a:buFont typeface="Arial" panose="020B0604020202020204" pitchFamily="34" charset="0"/>
              <a:buChar char="•"/>
            </a:pPr>
            <a:endParaRPr lang="en-US" sz="1900">
              <a:latin typeface="+mn-lt"/>
              <a:ea typeface="+mn-ea"/>
              <a:cs typeface="+mn-cs"/>
            </a:endParaRPr>
          </a:p>
          <a:p>
            <a:pPr marL="0" indent="-228600" defTabSz="914400">
              <a:buFont typeface="Arial" panose="020B0604020202020204" pitchFamily="34" charset="0"/>
              <a:buChar char="•"/>
            </a:pPr>
            <a:endParaRPr lang="en-US" sz="1900">
              <a:latin typeface="+mn-lt"/>
              <a:ea typeface="+mn-ea"/>
              <a:cs typeface="+mn-cs"/>
            </a:endParaRPr>
          </a:p>
          <a:p>
            <a:pPr indent="-228600" defTabSz="914400">
              <a:buFont typeface="Arial" panose="020B0604020202020204" pitchFamily="34" charset="0"/>
              <a:buChar char="•"/>
            </a:pPr>
            <a:endParaRPr lang="en-US" sz="1900">
              <a:latin typeface="+mn-lt"/>
              <a:ea typeface="+mn-ea"/>
              <a:cs typeface="+mn-cs"/>
            </a:endParaRPr>
          </a:p>
        </p:txBody>
      </p:sp>
    </p:spTree>
    <p:extLst>
      <p:ext uri="{BB962C8B-B14F-4D97-AF65-F5344CB8AC3E}">
        <p14:creationId xmlns:p14="http://schemas.microsoft.com/office/powerpoint/2010/main" val="2334970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c 2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421221" y="479493"/>
            <a:ext cx="4094129" cy="1325563"/>
          </a:xfrm>
        </p:spPr>
        <p:txBody>
          <a:bodyPr vert="horz" lIns="91440" tIns="45720" rIns="91440" bIns="45720" rtlCol="0" anchor="ctr">
            <a:normAutofit/>
          </a:bodyPr>
          <a:lstStyle/>
          <a:p>
            <a:pPr algn="l" defTabSz="914400"/>
            <a:r>
              <a:rPr lang="en-US" sz="4400" kern="1200">
                <a:solidFill>
                  <a:schemeClr val="tx1"/>
                </a:solidFill>
                <a:latin typeface="+mj-lt"/>
                <a:ea typeface="+mj-ea"/>
                <a:cs typeface="+mj-cs"/>
              </a:rPr>
              <a:t>VetBizCentral</a:t>
            </a:r>
          </a:p>
        </p:txBody>
      </p:sp>
      <p:sp>
        <p:nvSpPr>
          <p:cNvPr id="23" name="Freeform: Shape 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Seal/logo for Vet Biz Central">
            <a:extLst>
              <a:ext uri="{FF2B5EF4-FFF2-40B4-BE49-F238E27FC236}">
                <a16:creationId xmlns:a16="http://schemas.microsoft.com/office/drawing/2014/main" id="{0D083AF2-C897-E843-BCE3-7609A944B3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386" y="1481306"/>
            <a:ext cx="3583036" cy="37256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421221" y="1984443"/>
            <a:ext cx="4094129" cy="4192520"/>
          </a:xfrm>
        </p:spPr>
        <p:txBody>
          <a:bodyPr vert="horz" lIns="91440" tIns="45720" rIns="91440" bIns="45720" rtlCol="0">
            <a:normAutofit/>
          </a:bodyPr>
          <a:lstStyle/>
          <a:p>
            <a:pPr marL="0" indent="-228600" defTabSz="914400">
              <a:buFont typeface="Arial" panose="020B0604020202020204" pitchFamily="34" charset="0"/>
              <a:buChar char="•"/>
              <a:defRPr/>
            </a:pPr>
            <a:endParaRPr lang="en-US" u="sng">
              <a:latin typeface="+mn-lt"/>
              <a:ea typeface="+mn-ea"/>
              <a:cs typeface="+mn-cs"/>
            </a:endParaRPr>
          </a:p>
          <a:p>
            <a:pPr marL="0" indent="-228600" defTabSz="914400">
              <a:buFont typeface="Arial" panose="020B0604020202020204" pitchFamily="34" charset="0"/>
              <a:buChar char="•"/>
              <a:defRPr/>
            </a:pPr>
            <a:r>
              <a:rPr lang="en-US" b="1">
                <a:latin typeface="+mn-lt"/>
                <a:ea typeface="+mn-ea"/>
                <a:cs typeface="+mn-cs"/>
              </a:rPr>
              <a:t>Abron Andrews, Jr.: VBOC Director at VetBizCentral </a:t>
            </a:r>
          </a:p>
          <a:p>
            <a:pPr marL="0" indent="-228600" defTabSz="914400">
              <a:buFont typeface="Arial" panose="020B0604020202020204" pitchFamily="34" charset="0"/>
              <a:buChar char="•"/>
              <a:defRPr/>
            </a:pPr>
            <a:r>
              <a:rPr lang="en-US" b="1">
                <a:latin typeface="+mn-lt"/>
                <a:ea typeface="+mn-ea"/>
                <a:cs typeface="+mn-cs"/>
                <a:hlinkClick r:id="rId3">
                  <a:extLst>
                    <a:ext uri="{A12FA001-AC4F-418D-AE19-62706E023703}">
                      <ahyp:hlinkClr xmlns:ahyp="http://schemas.microsoft.com/office/drawing/2018/hyperlinkcolor" val="tx"/>
                    </a:ext>
                  </a:extLst>
                </a:hlinkClick>
              </a:rPr>
              <a:t>abron@vetbizcentral.org</a:t>
            </a:r>
            <a:endParaRPr lang="en-US" b="1">
              <a:latin typeface="+mn-lt"/>
              <a:ea typeface="+mn-ea"/>
              <a:cs typeface="+mn-cs"/>
            </a:endParaRPr>
          </a:p>
          <a:p>
            <a:pPr marL="0" marR="0" indent="-228600" defTabSz="914400">
              <a:spcBef>
                <a:spcPts val="0"/>
              </a:spcBef>
              <a:spcAft>
                <a:spcPts val="0"/>
              </a:spcAft>
              <a:buFont typeface="Arial" panose="020B0604020202020204" pitchFamily="34" charset="0"/>
              <a:buChar char="•"/>
            </a:pPr>
            <a:r>
              <a:rPr lang="en-US" b="1">
                <a:effectLst/>
                <a:latin typeface="+mn-lt"/>
                <a:ea typeface="+mn-ea"/>
                <a:cs typeface="+mn-cs"/>
              </a:rPr>
              <a:t>810.767.8387</a:t>
            </a:r>
          </a:p>
          <a:p>
            <a:pPr marL="0" marR="0" indent="-228600" defTabSz="914400">
              <a:spcBef>
                <a:spcPts val="0"/>
              </a:spcBef>
              <a:spcAft>
                <a:spcPts val="0"/>
              </a:spcAft>
              <a:buFont typeface="Arial" panose="020B0604020202020204" pitchFamily="34" charset="0"/>
              <a:buChar char="•"/>
            </a:pPr>
            <a:r>
              <a:rPr lang="en-US" b="1" u="sng">
                <a:effectLst/>
                <a:latin typeface="+mn-lt"/>
                <a:ea typeface="+mn-ea"/>
                <a:cs typeface="+mn-cs"/>
                <a:hlinkClick r:id="rId4"/>
              </a:rPr>
              <a:t>www.vetbizcentral.org</a:t>
            </a:r>
            <a:endParaRPr lang="en-US" b="1">
              <a:effectLst/>
              <a:latin typeface="+mn-lt"/>
              <a:ea typeface="+mn-ea"/>
              <a:cs typeface="+mn-cs"/>
            </a:endParaRPr>
          </a:p>
          <a:p>
            <a:pPr marL="0" indent="-228600" defTabSz="914400">
              <a:buFont typeface="Arial" panose="020B0604020202020204" pitchFamily="34" charset="0"/>
              <a:buChar char="•"/>
              <a:defRPr/>
            </a:pPr>
            <a:r>
              <a:rPr lang="en-US" b="1" u="sng">
                <a:latin typeface="+mn-lt"/>
                <a:ea typeface="+mn-ea"/>
                <a:cs typeface="+mn-cs"/>
              </a:rPr>
              <a:t>Mott Community College, Regional Technology Center</a:t>
            </a:r>
          </a:p>
          <a:p>
            <a:pPr marL="0" indent="-228600" defTabSz="914400">
              <a:buFont typeface="Arial" panose="020B0604020202020204" pitchFamily="34" charset="0"/>
              <a:buChar char="•"/>
              <a:defRPr/>
            </a:pPr>
            <a:r>
              <a:rPr lang="en-US" b="1" u="sng">
                <a:latin typeface="+mn-lt"/>
                <a:ea typeface="+mn-ea"/>
                <a:cs typeface="+mn-cs"/>
              </a:rPr>
              <a:t>1401 E. Court St.</a:t>
            </a:r>
          </a:p>
          <a:p>
            <a:pPr marL="0" indent="-228600" defTabSz="914400">
              <a:buFont typeface="Arial" panose="020B0604020202020204" pitchFamily="34" charset="0"/>
              <a:buChar char="•"/>
              <a:defRPr/>
            </a:pPr>
            <a:r>
              <a:rPr lang="en-US" b="1" u="sng">
                <a:latin typeface="+mn-lt"/>
                <a:ea typeface="+mn-ea"/>
                <a:cs typeface="+mn-cs"/>
              </a:rPr>
              <a:t>Flint, MI</a:t>
            </a:r>
            <a:endParaRPr lang="en-US" b="1">
              <a:latin typeface="+mn-lt"/>
              <a:ea typeface="+mn-ea"/>
              <a:cs typeface="+mn-cs"/>
            </a:endParaRPr>
          </a:p>
        </p:txBody>
      </p:sp>
    </p:spTree>
    <p:extLst>
      <p:ext uri="{BB962C8B-B14F-4D97-AF65-F5344CB8AC3E}">
        <p14:creationId xmlns:p14="http://schemas.microsoft.com/office/powerpoint/2010/main" val="1256463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0D55C9-1680-CCBE-1E13-D2CE282B76C2}"/>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defTabSz="914400"/>
            <a:r>
              <a:rPr lang="en-US" sz="4400">
                <a:solidFill>
                  <a:schemeClr val="tx1"/>
                </a:solidFill>
                <a:latin typeface="+mj-lt"/>
                <a:ea typeface="+mj-ea"/>
                <a:cs typeface="+mj-cs"/>
              </a:rPr>
              <a:t>For More Information</a:t>
            </a:r>
          </a:p>
        </p:txBody>
      </p:sp>
      <p:sp>
        <p:nvSpPr>
          <p:cNvPr id="3" name="Slide Number Placeholder 2">
            <a:extLst>
              <a:ext uri="{FF2B5EF4-FFF2-40B4-BE49-F238E27FC236}">
                <a16:creationId xmlns:a16="http://schemas.microsoft.com/office/drawing/2014/main" id="{A22DE314-8F30-8AB1-8C49-551E4FEB1DD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773C0FBF-5775-B247-928D-19191E4CA979}" type="slidenum">
              <a:rPr lang="en-US" sz="1000">
                <a:solidFill>
                  <a:schemeClr val="tx1"/>
                </a:solidFill>
                <a:latin typeface="Calibri" panose="020F0502020204030204"/>
                <a:ea typeface="+mn-ea"/>
                <a:cs typeface="+mn-cs"/>
              </a:rPr>
              <a:pPr defTabSz="914400">
                <a:spcAft>
                  <a:spcPts val="600"/>
                </a:spcAft>
                <a:defRPr/>
              </a:pPr>
              <a:t>29</a:t>
            </a:fld>
            <a:endParaRPr lang="en-US" sz="1000">
              <a:solidFill>
                <a:schemeClr val="tx1"/>
              </a:solidFill>
              <a:latin typeface="Calibri" panose="020F0502020204030204"/>
              <a:ea typeface="+mn-ea"/>
              <a:cs typeface="+mn-cs"/>
            </a:endParaRPr>
          </a:p>
        </p:txBody>
      </p:sp>
      <p:graphicFrame>
        <p:nvGraphicFramePr>
          <p:cNvPr id="6" name="Content Placeholder 1" descr="Visit Visit SBA's website: www.sba.gov/vetcert&#10;Email Email vetcert@sba.gov&#10;Contact Contact the dedicated toll-free call center: 800-862-8088 Monday-Friday, 8 a.m. - 6 p.m. ET&#10;Visit Visit the Frequently Asked Questions on the VetCert platform Veterans.certify.sba.gov">
            <a:extLst>
              <a:ext uri="{FF2B5EF4-FFF2-40B4-BE49-F238E27FC236}">
                <a16:creationId xmlns:a16="http://schemas.microsoft.com/office/drawing/2014/main" id="{62D7F55F-67C5-FFF3-1C9B-3B0975BE5538}"/>
              </a:ext>
            </a:extLst>
          </p:cNvPr>
          <p:cNvGraphicFramePr>
            <a:graphicFrameLocks noGrp="1"/>
          </p:cNvGraphicFramePr>
          <p:nvPr>
            <p:ph idx="1"/>
            <p:extLst>
              <p:ext uri="{D42A27DB-BD31-4B8C-83A1-F6EECF244321}">
                <p14:modId xmlns:p14="http://schemas.microsoft.com/office/powerpoint/2010/main" val="114962247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9523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CDAB5-144B-0C91-2CE2-9C0311944A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3C0FBF-5775-B247-928D-19191E4CA979}"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4" name="Title 3">
            <a:extLst>
              <a:ext uri="{FF2B5EF4-FFF2-40B4-BE49-F238E27FC236}">
                <a16:creationId xmlns:a16="http://schemas.microsoft.com/office/drawing/2014/main" id="{471684C4-E1B3-5DF6-13D2-9079A796D6DC}"/>
              </a:ext>
            </a:extLst>
          </p:cNvPr>
          <p:cNvSpPr>
            <a:spLocks noGrp="1"/>
          </p:cNvSpPr>
          <p:nvPr>
            <p:ph type="title"/>
          </p:nvPr>
        </p:nvSpPr>
        <p:spPr/>
        <p:txBody>
          <a:bodyPr/>
          <a:lstStyle/>
          <a:p>
            <a:r>
              <a:rPr lang="en-US"/>
              <a:t>Veteran Small Business Certification Program</a:t>
            </a:r>
          </a:p>
        </p:txBody>
      </p:sp>
      <p:sp>
        <p:nvSpPr>
          <p:cNvPr id="6" name="Content Placeholder 5">
            <a:extLst>
              <a:ext uri="{FF2B5EF4-FFF2-40B4-BE49-F238E27FC236}">
                <a16:creationId xmlns:a16="http://schemas.microsoft.com/office/drawing/2014/main" id="{C58E28A0-71B8-2554-0295-539F7CEC3551}"/>
              </a:ext>
            </a:extLst>
          </p:cNvPr>
          <p:cNvSpPr>
            <a:spLocks noGrp="1"/>
          </p:cNvSpPr>
          <p:nvPr>
            <p:ph idx="1"/>
          </p:nvPr>
        </p:nvSpPr>
        <p:spPr>
          <a:xfrm>
            <a:off x="627459" y="1021782"/>
            <a:ext cx="7886700" cy="4446510"/>
          </a:xfrm>
        </p:spPr>
        <p:txBody>
          <a:bodyPr vert="horz" lIns="91440" tIns="45720" rIns="91440" bIns="45720" rtlCol="0" anchor="t">
            <a:noAutofit/>
          </a:bodyPr>
          <a:lstStyle/>
          <a:p>
            <a:pPr marL="170815" indent="-170815"/>
            <a:r>
              <a:rPr lang="en-US" sz="1800">
                <a:latin typeface="Source Sans Pro"/>
              </a:rPr>
              <a:t>The National Defense Authorization Act of 2021 officially requires VA's CVE responsibilities to be transferred to the SBA as of </a:t>
            </a:r>
            <a:r>
              <a:rPr lang="en-US" sz="1800" b="1">
                <a:latin typeface="Source Sans Pro"/>
              </a:rPr>
              <a:t>Jan 1, 2023</a:t>
            </a:r>
            <a:r>
              <a:rPr lang="en-US" sz="1800">
                <a:latin typeface="Source Sans Pro"/>
              </a:rPr>
              <a:t>, and for the SBA to establish a government-wide certification program. </a:t>
            </a:r>
            <a:endParaRPr lang="en-US"/>
          </a:p>
          <a:p>
            <a:pPr marL="0" indent="0">
              <a:buNone/>
            </a:pPr>
            <a:endParaRPr lang="en-US" sz="1800">
              <a:effectLst/>
              <a:latin typeface="Source Sans Pro" panose="020B0503030403020204" pitchFamily="34" charset="0"/>
              <a:ea typeface="Calibri" panose="020F0502020204030204" pitchFamily="34" charset="0"/>
              <a:cs typeface="Times New Roman" panose="02020603050405020304" pitchFamily="18" charset="0"/>
            </a:endParaRPr>
          </a:p>
          <a:p>
            <a:pPr marL="170815" indent="-170815"/>
            <a:r>
              <a:rPr lang="en-US" sz="1800">
                <a:latin typeface="Source Sans Pro"/>
                <a:ea typeface="Calibri" panose="020F0502020204030204" pitchFamily="34" charset="0"/>
                <a:cs typeface="Times New Roman"/>
              </a:rPr>
              <a:t>T</a:t>
            </a:r>
            <a:r>
              <a:rPr lang="en-US" sz="1800">
                <a:effectLst/>
                <a:latin typeface="Source Sans Pro"/>
                <a:ea typeface="Calibri" panose="020F0502020204030204" pitchFamily="34" charset="0"/>
                <a:cs typeface="Times New Roman"/>
              </a:rPr>
              <a:t>he SBA program name for</a:t>
            </a:r>
            <a:r>
              <a:rPr lang="en-US" sz="1800">
                <a:latin typeface="Source Sans Pro"/>
                <a:ea typeface="Calibri" panose="020F0502020204030204" pitchFamily="34" charset="0"/>
                <a:cs typeface="Times New Roman"/>
              </a:rPr>
              <a:t> certifying</a:t>
            </a:r>
            <a:r>
              <a:rPr lang="en-US" sz="1800">
                <a:effectLst/>
                <a:latin typeface="Source Sans Pro"/>
                <a:ea typeface="Calibri" panose="020F0502020204030204" pitchFamily="34" charset="0"/>
                <a:cs typeface="Times New Roman"/>
              </a:rPr>
              <a:t> VOSBs and SDVOSBs is the</a:t>
            </a:r>
            <a:r>
              <a:rPr lang="en-US" sz="1800">
                <a:latin typeface="Source Sans Pro"/>
                <a:ea typeface="Calibri" panose="020F0502020204030204" pitchFamily="34" charset="0"/>
                <a:cs typeface="Times New Roman"/>
              </a:rPr>
              <a:t> </a:t>
            </a:r>
            <a:r>
              <a:rPr lang="en-US" sz="1800" b="1">
                <a:effectLst/>
                <a:latin typeface="Source Sans Pro"/>
                <a:ea typeface="Calibri" panose="020F0502020204030204" pitchFamily="34" charset="0"/>
                <a:cs typeface="Times New Roman"/>
              </a:rPr>
              <a:t>Veteran Small Business Certification Program, or </a:t>
            </a:r>
            <a:r>
              <a:rPr lang="en-US" sz="1800" b="1" err="1">
                <a:effectLst/>
                <a:latin typeface="Source Sans Pro"/>
                <a:ea typeface="Calibri" panose="020F0502020204030204" pitchFamily="34" charset="0"/>
                <a:cs typeface="Times New Roman"/>
              </a:rPr>
              <a:t>VetCert</a:t>
            </a:r>
            <a:r>
              <a:rPr lang="en-US" sz="1800" b="1">
                <a:effectLst/>
                <a:latin typeface="Source Sans Pro"/>
                <a:ea typeface="Calibri" panose="020F0502020204030204" pitchFamily="34" charset="0"/>
                <a:cs typeface="Times New Roman"/>
              </a:rPr>
              <a:t>.</a:t>
            </a:r>
            <a:endParaRPr lang="en-US" sz="1800">
              <a:effectLst/>
              <a:latin typeface="Source Sans Pro"/>
              <a:ea typeface="Calibri" panose="020F0502020204030204" pitchFamily="34" charset="0"/>
              <a:cs typeface="Times New Roman"/>
            </a:endParaRPr>
          </a:p>
          <a:p>
            <a:pPr marL="170815" indent="-170815"/>
            <a:endParaRPr lang="en-US" sz="1800">
              <a:latin typeface="Source Sans Pro" panose="020B0503030403020204" pitchFamily="34" charset="0"/>
              <a:ea typeface="Calibri" panose="020F0502020204030204" pitchFamily="34" charset="0"/>
              <a:cs typeface="Segoe UI" panose="020B0502040204020203" pitchFamily="34" charset="0"/>
            </a:endParaRPr>
          </a:p>
          <a:p>
            <a:pPr marL="170815" indent="-170815">
              <a:lnSpc>
                <a:spcPct val="115000"/>
              </a:lnSpc>
              <a:spcBef>
                <a:spcPts val="0"/>
              </a:spcBef>
            </a:pPr>
            <a:r>
              <a:rPr lang="en-US" sz="1800">
                <a:latin typeface="Source Sans Pro"/>
                <a:ea typeface="Source Sans Pro" panose="020B0503030403020204" pitchFamily="34" charset="0"/>
                <a:cs typeface="Segoe UI"/>
              </a:rPr>
              <a:t> </a:t>
            </a:r>
            <a:r>
              <a:rPr lang="en-US" sz="1800">
                <a:latin typeface="Source Sans Pro"/>
                <a:ea typeface="Source Sans Pro" panose="020B0503030403020204" pitchFamily="34" charset="0"/>
              </a:rPr>
              <a:t>The </a:t>
            </a:r>
            <a:r>
              <a:rPr lang="en-US" sz="1800">
                <a:effectLst/>
                <a:latin typeface="Source Sans Pro"/>
                <a:ea typeface="Source Sans Pro" panose="020B0503030403020204" pitchFamily="34" charset="0"/>
              </a:rPr>
              <a:t>final rule for the program was published on November 29, 2022, in the </a:t>
            </a:r>
            <a:r>
              <a:rPr lang="en-US" sz="1800">
                <a:effectLst/>
                <a:latin typeface="Source Sans Pro"/>
                <a:ea typeface="Source Sans Pro" panose="020B0503030403020204" pitchFamily="34" charset="0"/>
                <a:hlinkClick r:id="rId3"/>
              </a:rPr>
              <a:t>Federal Register</a:t>
            </a:r>
            <a:r>
              <a:rPr lang="en-US" sz="1800">
                <a:effectLst/>
                <a:latin typeface="Source Sans Pro"/>
                <a:ea typeface="Source Sans Pro" panose="020B0503030403020204" pitchFamily="34" charset="0"/>
              </a:rPr>
              <a:t>.</a:t>
            </a:r>
          </a:p>
          <a:p>
            <a:pPr marL="0" indent="0">
              <a:lnSpc>
                <a:spcPct val="115000"/>
              </a:lnSpc>
              <a:spcBef>
                <a:spcPts val="0"/>
              </a:spcBef>
              <a:buNone/>
            </a:pPr>
            <a:endParaRPr lang="en-US" sz="1800">
              <a:effectLst/>
              <a:latin typeface="Source Sans Pro" panose="020B0503030403020204" pitchFamily="34" charset="0"/>
              <a:ea typeface="Source Sans Pro" panose="020B0503030403020204" pitchFamily="34" charset="0"/>
            </a:endParaRPr>
          </a:p>
          <a:p>
            <a:pPr marL="170815" indent="-170815">
              <a:lnSpc>
                <a:spcPct val="115000"/>
              </a:lnSpc>
              <a:spcBef>
                <a:spcPts val="0"/>
              </a:spcBef>
            </a:pPr>
            <a:r>
              <a:rPr lang="en-US" sz="1800" spc="-30">
                <a:solidFill>
                  <a:srgbClr val="1B1E29"/>
                </a:solidFill>
                <a:effectLst/>
                <a:latin typeface="Source Sans Pro"/>
                <a:ea typeface="Times New Roman" panose="02020603050405020304" pitchFamily="18" charset="0"/>
              </a:rPr>
              <a:t>The program launched to the public and began accepting new applications </a:t>
            </a:r>
            <a:r>
              <a:rPr lang="en-US" sz="1800" spc="-30">
                <a:solidFill>
                  <a:srgbClr val="1B1E29"/>
                </a:solidFill>
                <a:latin typeface="Source Sans Pro"/>
                <a:ea typeface="Times New Roman" panose="02020603050405020304" pitchFamily="18" charset="0"/>
              </a:rPr>
              <a:t>on </a:t>
            </a:r>
            <a:r>
              <a:rPr lang="en-US" sz="1800" spc="-30">
                <a:solidFill>
                  <a:srgbClr val="1B1E29"/>
                </a:solidFill>
                <a:effectLst/>
                <a:latin typeface="Source Sans Pro"/>
                <a:ea typeface="Times New Roman" panose="02020603050405020304" pitchFamily="18" charset="0"/>
              </a:rPr>
              <a:t> January 9, 2023.</a:t>
            </a:r>
          </a:p>
          <a:p>
            <a:pPr marL="742327" lvl="1" indent="-170815">
              <a:lnSpc>
                <a:spcPct val="115000"/>
              </a:lnSpc>
              <a:spcBef>
                <a:spcPts val="0"/>
              </a:spcBef>
            </a:pPr>
            <a:r>
              <a:rPr lang="en-US" spc="-30">
                <a:solidFill>
                  <a:srgbClr val="1B1E29"/>
                </a:solidFill>
                <a:latin typeface="Source Sans Pro"/>
                <a:ea typeface="Times New Roman" panose="02020603050405020304" pitchFamily="18" charset="0"/>
                <a:hlinkClick r:id="rId4" action="ppaction://hlinkfile"/>
              </a:rPr>
              <a:t>Veterans.certify.sba.gov</a:t>
            </a:r>
            <a:endParaRPr lang="en-US">
              <a:effectLst/>
              <a:latin typeface="Source Sans Pro"/>
              <a:ea typeface="Times New Roman" panose="02020603050405020304" pitchFamily="18" charset="0"/>
            </a:endParaRPr>
          </a:p>
          <a:p>
            <a:pPr marL="170815" indent="-170815">
              <a:lnSpc>
                <a:spcPct val="115000"/>
              </a:lnSpc>
              <a:spcBef>
                <a:spcPts val="0"/>
              </a:spcBef>
            </a:pPr>
            <a:endParaRPr lang="en-US" sz="1800">
              <a:effectLst/>
              <a:latin typeface="Times New Roman" panose="02020603050405020304" pitchFamily="18" charset="0"/>
              <a:ea typeface="Times New Roman" panose="02020603050405020304" pitchFamily="18" charset="0"/>
            </a:endParaRPr>
          </a:p>
          <a:p>
            <a:pPr marL="170815" indent="-170815">
              <a:lnSpc>
                <a:spcPct val="115000"/>
              </a:lnSpc>
              <a:spcBef>
                <a:spcPts val="0"/>
              </a:spcBef>
            </a:pPr>
            <a:endParaRPr lang="en-US" sz="1800">
              <a:effectLst/>
              <a:latin typeface="Source Sans Pro" panose="020B0503030403020204" pitchFamily="34" charset="0"/>
              <a:ea typeface="Source Sans Pro" panose="020B0503030403020204" pitchFamily="34" charset="0"/>
            </a:endParaRPr>
          </a:p>
          <a:p>
            <a:pPr marL="0" indent="0">
              <a:buNone/>
            </a:pPr>
            <a:endParaRPr lang="en-US" sz="1800">
              <a:effectLst/>
              <a:latin typeface="Source Sans Pro" panose="020B0503030403020204"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48723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2C7090-D5B6-42D7-90EE-AB33B5470C7D}"/>
              </a:ext>
            </a:extLst>
          </p:cNvPr>
          <p:cNvSpPr/>
          <p:nvPr/>
        </p:nvSpPr>
        <p:spPr>
          <a:xfrm>
            <a:off x="2579476" y="2510924"/>
            <a:ext cx="4779104" cy="446662"/>
          </a:xfrm>
          <a:prstGeom prst="rect">
            <a:avLst/>
          </a:prstGeom>
          <a:noFill/>
        </p:spPr>
        <p:txBody>
          <a:bodyPr wrap="square" lIns="51435" tIns="25718" rIns="51435" bIns="25718" anchor="t">
            <a:spAutoFit/>
          </a:bodyPr>
          <a:lstStyle/>
          <a:p>
            <a:pPr>
              <a:lnSpc>
                <a:spcPct val="90000"/>
              </a:lnSpc>
              <a:spcAft>
                <a:spcPts val="675"/>
              </a:spcAft>
            </a:pPr>
            <a:r>
              <a:rPr lang="en-US" sz="1500" dirty="0">
                <a:latin typeface="Source Sans Pro" panose="020B0503030403020204" pitchFamily="34" charset="0"/>
                <a:ea typeface="Source Sans Pro" panose="020B0503030403020204" pitchFamily="34" charset="0"/>
                <a:cs typeface="Arial" panose="020B0604020202020204" pitchFamily="34" charset="0"/>
              </a:rPr>
              <a:t>Subscribe to SBA’s e-newsletter: </a:t>
            </a:r>
            <a:r>
              <a:rPr lang="en-US" sz="1500" dirty="0">
                <a:latin typeface="Source Sans Pro" panose="020B0503030403020204" pitchFamily="34" charset="0"/>
                <a:ea typeface="Source Sans Pro" panose="020B0503030403020204" pitchFamily="34" charset="0"/>
                <a:cs typeface="Arial" panose="020B0604020202020204" pitchFamily="34" charset="0"/>
                <a:hlinkClick r:id="rId3"/>
              </a:rPr>
              <a:t>www.sba.gov/updates</a:t>
            </a:r>
            <a:r>
              <a:rPr lang="en-US" sz="1500" dirty="0">
                <a:latin typeface="Source Sans Pro" panose="020B0503030403020204" pitchFamily="34" charset="0"/>
                <a:ea typeface="Source Sans Pro" panose="020B0503030403020204" pitchFamily="34" charset="0"/>
                <a:cs typeface="Arial" panose="020B0604020202020204" pitchFamily="34" charset="0"/>
              </a:rPr>
              <a:t> 	</a:t>
            </a:r>
            <a:r>
              <a:rPr lang="en-US" sz="1350" dirty="0">
                <a:latin typeface="Source Sans Pro" panose="020B0503030403020204" pitchFamily="34" charset="0"/>
                <a:ea typeface="Source Sans Pro" panose="020B0503030403020204" pitchFamily="34" charset="0"/>
                <a:cs typeface="Arial" panose="020B0604020202020204" pitchFamily="34" charset="0"/>
              </a:rPr>
              <a:t>	</a:t>
            </a:r>
            <a:endParaRPr lang="en-US" sz="1350" dirty="0">
              <a:highlight>
                <a:srgbClr val="FFFF00"/>
              </a:highlight>
              <a:latin typeface="Source Sans Pro"/>
              <a:ea typeface="Source Sans Pro"/>
              <a:cs typeface="Arial"/>
            </a:endParaRPr>
          </a:p>
        </p:txBody>
      </p:sp>
      <p:sp>
        <p:nvSpPr>
          <p:cNvPr id="4" name="object 2">
            <a:extLst>
              <a:ext uri="{FF2B5EF4-FFF2-40B4-BE49-F238E27FC236}">
                <a16:creationId xmlns:a16="http://schemas.microsoft.com/office/drawing/2014/main" id="{C91B63D8-8693-4A88-A924-755ACD405E0D}"/>
              </a:ext>
            </a:extLst>
          </p:cNvPr>
          <p:cNvSpPr txBox="1">
            <a:spLocks noGrp="1"/>
          </p:cNvSpPr>
          <p:nvPr>
            <p:ph type="title" idx="4294967295"/>
          </p:nvPr>
        </p:nvSpPr>
        <p:spPr>
          <a:xfrm>
            <a:off x="1614488" y="1210130"/>
            <a:ext cx="5915025" cy="930543"/>
          </a:xfrm>
          <a:prstGeom prst="rect">
            <a:avLst/>
          </a:prstGeom>
          <a:noFill/>
          <a:ln>
            <a:noFill/>
            <a:prstDash/>
          </a:ln>
          <a:effectLst/>
        </p:spPr>
        <p:txBody>
          <a:bodyPr rot="0" spcFirstLastPara="0" vertOverflow="overflow" horzOverflow="overflow" vert="horz" wrap="square" lIns="0" tIns="7144"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pPr marL="0" marR="0" lvl="0" indent="0" algn="ctr" defTabSz="385734"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0" normalizeH="0" baseline="0" noProof="0" dirty="0">
                <a:ln>
                  <a:noFill/>
                </a:ln>
                <a:solidFill>
                  <a:srgbClr val="003F80"/>
                </a:solidFill>
                <a:effectLst/>
                <a:uLnTx/>
                <a:uFillTx/>
                <a:latin typeface="Source Sans Pro"/>
                <a:ea typeface="Source Sans Pro"/>
                <a:cs typeface="Arial"/>
              </a:rPr>
              <a:t>Stay Connected</a:t>
            </a:r>
            <a:br>
              <a:rPr kumimoji="0" lang="en-US" sz="3000" b="1" i="0" u="none" strike="noStrike" kern="1200" cap="none" spc="-100" normalizeH="0" baseline="0" noProof="0" dirty="0">
                <a:ln>
                  <a:noFill/>
                </a:ln>
                <a:solidFill>
                  <a:srgbClr val="003F80"/>
                </a:solidFill>
                <a:effectLst/>
                <a:uLnTx/>
                <a:uFillTx/>
                <a:latin typeface="Source Sans Pro" panose="020B0503030403020204" pitchFamily="34" charset="0"/>
                <a:ea typeface="Source Sans Pro" panose="020B0503030403020204" pitchFamily="34" charset="0"/>
                <a:cs typeface="Arial" panose="020B0604020202020204" pitchFamily="34" charset="0"/>
              </a:rPr>
            </a:br>
            <a:r>
              <a:rPr kumimoji="0" lang="en-US" sz="3000" b="1" i="0" u="none" strike="noStrike" kern="1200" cap="none" spc="-100" normalizeH="0" baseline="0" noProof="0" dirty="0">
                <a:ln>
                  <a:noFill/>
                </a:ln>
                <a:solidFill>
                  <a:schemeClr val="bg2"/>
                </a:solidFill>
                <a:effectLst/>
                <a:uLnTx/>
                <a:uFillTx/>
                <a:latin typeface="Source Sans Pro" panose="020B0503030403020204" pitchFamily="34" charset="0"/>
                <a:ea typeface="Source Sans Pro" panose="020B0503030403020204" pitchFamily="34" charset="0"/>
                <a:cs typeface="Arial" panose="020B0604020202020204" pitchFamily="34" charset="0"/>
              </a:rPr>
              <a:t>SBA Links &amp; Contacts</a:t>
            </a:r>
          </a:p>
        </p:txBody>
      </p:sp>
      <p:pic>
        <p:nvPicPr>
          <p:cNvPr id="9" name="Picture 8" descr="A picture containing graphical user interface&#10;&#10;Description automatically generated">
            <a:extLst>
              <a:ext uri="{FF2B5EF4-FFF2-40B4-BE49-F238E27FC236}">
                <a16:creationId xmlns:a16="http://schemas.microsoft.com/office/drawing/2014/main" id="{9AE3D210-5F3E-4858-B870-FF3F76DEE1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9717" y="4311255"/>
            <a:ext cx="727607" cy="596531"/>
          </a:xfrm>
          <a:prstGeom prst="rect">
            <a:avLst/>
          </a:prstGeom>
        </p:spPr>
      </p:pic>
      <p:pic>
        <p:nvPicPr>
          <p:cNvPr id="11" name="Picture 10" descr="Icon&#10;&#10;Description automatically generated">
            <a:extLst>
              <a:ext uri="{FF2B5EF4-FFF2-40B4-BE49-F238E27FC236}">
                <a16:creationId xmlns:a16="http://schemas.microsoft.com/office/drawing/2014/main" id="{93E859E9-BF1B-4432-9A20-E122F3CA17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71094" y="3300494"/>
            <a:ext cx="604853" cy="484352"/>
          </a:xfrm>
          <a:prstGeom prst="rect">
            <a:avLst/>
          </a:prstGeom>
        </p:spPr>
      </p:pic>
      <p:sp>
        <p:nvSpPr>
          <p:cNvPr id="13" name="TextBox 12">
            <a:extLst>
              <a:ext uri="{FF2B5EF4-FFF2-40B4-BE49-F238E27FC236}">
                <a16:creationId xmlns:a16="http://schemas.microsoft.com/office/drawing/2014/main" id="{F18DF529-7C53-461C-9F8A-5FBCFE8697F0}"/>
              </a:ext>
            </a:extLst>
          </p:cNvPr>
          <p:cNvSpPr txBox="1"/>
          <p:nvPr/>
        </p:nvSpPr>
        <p:spPr>
          <a:xfrm>
            <a:off x="2579473" y="4311256"/>
            <a:ext cx="5151362" cy="546303"/>
          </a:xfrm>
          <a:prstGeom prst="rect">
            <a:avLst/>
          </a:prstGeom>
          <a:noFill/>
        </p:spPr>
        <p:txBody>
          <a:bodyPr wrap="square" rtlCol="0">
            <a:spAutoFit/>
          </a:bodyPr>
          <a:lstStyle/>
          <a:p>
            <a:pPr>
              <a:lnSpc>
                <a:spcPct val="90000"/>
              </a:lnSpc>
              <a:spcAft>
                <a:spcPts val="338"/>
              </a:spcAft>
            </a:pPr>
            <a:r>
              <a:rPr lang="en-US" sz="1500" b="1" dirty="0">
                <a:latin typeface="Source Sans Pro"/>
                <a:ea typeface="Source Sans Pro"/>
                <a:cs typeface="Arial"/>
                <a:hlinkClick r:id="rId6"/>
              </a:rPr>
              <a:t>www.sba.gov/</a:t>
            </a:r>
            <a:r>
              <a:rPr lang="en-US" sz="1500" b="1" dirty="0">
                <a:latin typeface="Source Sans Pro"/>
                <a:ea typeface="Source Sans Pro"/>
                <a:cs typeface="Arial"/>
              </a:rPr>
              <a:t> </a:t>
            </a:r>
            <a:endParaRPr lang="en-US" sz="1500" dirty="0">
              <a:latin typeface="Source Sans Pro"/>
              <a:ea typeface="Source Sans Pro"/>
              <a:cs typeface="Arial"/>
            </a:endParaRPr>
          </a:p>
          <a:p>
            <a:pPr>
              <a:lnSpc>
                <a:spcPct val="90000"/>
              </a:lnSpc>
              <a:spcAft>
                <a:spcPts val="338"/>
              </a:spcAft>
            </a:pPr>
            <a:r>
              <a:rPr lang="en-US" sz="1500" b="1" dirty="0">
                <a:latin typeface="Source Sans Pro" panose="020B0503030403020204" pitchFamily="34" charset="0"/>
              </a:rPr>
              <a:t> </a:t>
            </a:r>
          </a:p>
        </p:txBody>
      </p:sp>
      <p:sp>
        <p:nvSpPr>
          <p:cNvPr id="14" name="TextBox 13">
            <a:extLst>
              <a:ext uri="{FF2B5EF4-FFF2-40B4-BE49-F238E27FC236}">
                <a16:creationId xmlns:a16="http://schemas.microsoft.com/office/drawing/2014/main" id="{CE125A26-44AF-4B46-B58E-F2B778CAECB6}"/>
              </a:ext>
            </a:extLst>
          </p:cNvPr>
          <p:cNvSpPr txBox="1"/>
          <p:nvPr/>
        </p:nvSpPr>
        <p:spPr>
          <a:xfrm>
            <a:off x="2579474" y="3392796"/>
            <a:ext cx="3398763" cy="323165"/>
          </a:xfrm>
          <a:prstGeom prst="rect">
            <a:avLst/>
          </a:prstGeom>
          <a:noFill/>
        </p:spPr>
        <p:txBody>
          <a:bodyPr wrap="square" rtlCol="0">
            <a:spAutoFit/>
          </a:bodyPr>
          <a:lstStyle/>
          <a:p>
            <a:r>
              <a:rPr lang="en-US" sz="1500" dirty="0">
                <a:latin typeface="Source Sans Pro" panose="020B0503030403020204" pitchFamily="34" charset="0"/>
                <a:ea typeface="Source Sans Pro" panose="020B0503030403020204" pitchFamily="34" charset="0"/>
                <a:cs typeface="Arial" panose="020B0604020202020204" pitchFamily="34" charset="0"/>
              </a:rPr>
              <a:t>Email: </a:t>
            </a:r>
            <a:r>
              <a:rPr lang="en-US" sz="1500" dirty="0">
                <a:latin typeface="Source Sans Pro" panose="020B0503030403020204" pitchFamily="34" charset="0"/>
                <a:ea typeface="Source Sans Pro" panose="020B0503030403020204" pitchFamily="34" charset="0"/>
                <a:cs typeface="Arial" panose="020B0604020202020204" pitchFamily="34" charset="0"/>
                <a:hlinkClick r:id="rId7"/>
              </a:rPr>
              <a:t>gabrielle.coner@sba.gov</a:t>
            </a:r>
            <a:r>
              <a:rPr lang="en-US" sz="1500" dirty="0">
                <a:latin typeface="Source Sans Pro" panose="020B0503030403020204" pitchFamily="34" charset="0"/>
                <a:ea typeface="Source Sans Pro" panose="020B0503030403020204" pitchFamily="34" charset="0"/>
                <a:cs typeface="Arial" panose="020B0604020202020204" pitchFamily="34" charset="0"/>
              </a:rPr>
              <a:t> </a:t>
            </a:r>
            <a:endParaRPr lang="en-US" sz="1500" dirty="0"/>
          </a:p>
        </p:txBody>
      </p:sp>
      <p:sp>
        <p:nvSpPr>
          <p:cNvPr id="15" name="TextBox 14">
            <a:extLst>
              <a:ext uri="{FF2B5EF4-FFF2-40B4-BE49-F238E27FC236}">
                <a16:creationId xmlns:a16="http://schemas.microsoft.com/office/drawing/2014/main" id="{77C232C7-2494-49F5-AC46-5A0D864AE33E}"/>
              </a:ext>
            </a:extLst>
          </p:cNvPr>
          <p:cNvSpPr txBox="1"/>
          <p:nvPr/>
        </p:nvSpPr>
        <p:spPr>
          <a:xfrm>
            <a:off x="2500439" y="3849591"/>
            <a:ext cx="3821327" cy="946413"/>
          </a:xfrm>
          <a:prstGeom prst="rect">
            <a:avLst/>
          </a:prstGeom>
          <a:noFill/>
        </p:spPr>
        <p:txBody>
          <a:bodyPr wrap="square" rtlCol="0">
            <a:spAutoFit/>
          </a:bodyPr>
          <a:lstStyle/>
          <a:p>
            <a:r>
              <a:rPr lang="en-US" sz="1500" dirty="0">
                <a:latin typeface="Source Sans Pro"/>
                <a:ea typeface="Source Sans Pro"/>
                <a:cs typeface="Arial"/>
              </a:rPr>
              <a:t>Call: (313) 324-3604</a:t>
            </a:r>
          </a:p>
          <a:p>
            <a:endParaRPr lang="en-US" sz="1350" dirty="0">
              <a:latin typeface="Source Sans Pro"/>
              <a:cs typeface="Arial"/>
            </a:endParaRPr>
          </a:p>
          <a:p>
            <a:endParaRPr lang="en-US" sz="1350" dirty="0"/>
          </a:p>
          <a:p>
            <a:r>
              <a:rPr lang="en-US" sz="1350" b="1" dirty="0">
                <a:solidFill>
                  <a:srgbClr val="002060"/>
                </a:solidFill>
                <a:hlinkClick r:id="rId8"/>
              </a:rPr>
              <a:t>www.sba.gov/district/michigan</a:t>
            </a:r>
            <a:r>
              <a:rPr lang="en-US" sz="1350" b="1" dirty="0">
                <a:solidFill>
                  <a:srgbClr val="002060"/>
                </a:solidFill>
              </a:rPr>
              <a:t> </a:t>
            </a:r>
          </a:p>
        </p:txBody>
      </p:sp>
      <p:pic>
        <p:nvPicPr>
          <p:cNvPr id="16" name="Picture 15">
            <a:extLst>
              <a:ext uri="{FF2B5EF4-FFF2-40B4-BE49-F238E27FC236}">
                <a16:creationId xmlns:a16="http://schemas.microsoft.com/office/drawing/2014/main" id="{8BCEC704-7582-4949-8AAD-ABC8B67E0502}"/>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92691" y="2205911"/>
            <a:ext cx="561658" cy="578524"/>
          </a:xfrm>
          <a:prstGeom prst="rect">
            <a:avLst/>
          </a:prstGeom>
        </p:spPr>
      </p:pic>
      <p:sp>
        <p:nvSpPr>
          <p:cNvPr id="17" name="TextBox 16">
            <a:extLst>
              <a:ext uri="{FF2B5EF4-FFF2-40B4-BE49-F238E27FC236}">
                <a16:creationId xmlns:a16="http://schemas.microsoft.com/office/drawing/2014/main" id="{B0428F33-53A3-4066-A43C-F50C1352C7AF}"/>
              </a:ext>
            </a:extLst>
          </p:cNvPr>
          <p:cNvSpPr txBox="1"/>
          <p:nvPr/>
        </p:nvSpPr>
        <p:spPr>
          <a:xfrm>
            <a:off x="2579474" y="2846130"/>
            <a:ext cx="4950038" cy="530915"/>
          </a:xfrm>
          <a:prstGeom prst="rect">
            <a:avLst/>
          </a:prstGeom>
          <a:noFill/>
        </p:spPr>
        <p:txBody>
          <a:bodyPr wrap="square" rtlCol="0">
            <a:spAutoFit/>
          </a:bodyPr>
          <a:lstStyle/>
          <a:p>
            <a:r>
              <a:rPr lang="en-US" sz="1500" dirty="0">
                <a:latin typeface="Source Sans Pro" panose="020B0503030403020204" pitchFamily="34" charset="0"/>
                <a:ea typeface="Source Sans Pro" panose="020B0503030403020204" pitchFamily="34" charset="0"/>
                <a:cs typeface="Arial" panose="020B0604020202020204" pitchFamily="34" charset="0"/>
              </a:rPr>
              <a:t>Follow the SBA on Twitter:  @</a:t>
            </a:r>
            <a:r>
              <a:rPr lang="en-US" sz="1500" dirty="0">
                <a:solidFill>
                  <a:srgbClr val="0563C1"/>
                </a:solidFill>
                <a:latin typeface="Source Sans Pro" panose="020B0503030403020204" pitchFamily="34" charset="0"/>
                <a:ea typeface="Source Sans Pro" panose="020B0503030403020204" pitchFamily="34" charset="0"/>
                <a:hlinkClick r:id="rId10"/>
              </a:rPr>
              <a:t> </a:t>
            </a:r>
            <a:r>
              <a:rPr lang="en-US" sz="1500" dirty="0" err="1">
                <a:solidFill>
                  <a:srgbClr val="0563C1"/>
                </a:solidFill>
                <a:latin typeface="Source Sans Pro" panose="020B0503030403020204" pitchFamily="34" charset="0"/>
                <a:ea typeface="Source Sans Pro" panose="020B0503030403020204" pitchFamily="34" charset="0"/>
                <a:hlinkClick r:id="rId10"/>
              </a:rPr>
              <a:t>Michigan_do</a:t>
            </a:r>
            <a:r>
              <a:rPr lang="en-US" sz="1500" dirty="0">
                <a:latin typeface="Source Sans Pro" panose="020B0503030403020204" pitchFamily="34" charset="0"/>
                <a:ea typeface="Source Sans Pro" panose="020B0503030403020204" pitchFamily="34" charset="0"/>
              </a:rPr>
              <a:t> </a:t>
            </a:r>
          </a:p>
          <a:p>
            <a:endParaRPr lang="en-US" sz="1350" dirty="0">
              <a:highlight>
                <a:srgbClr val="FFFF00"/>
              </a:highlight>
              <a:latin typeface="Source Sans Pro" panose="020B0503030403020204" pitchFamily="34" charset="0"/>
              <a:ea typeface="Source Sans Pro" panose="020B0503030403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23896FB3-BAAC-4FDC-A7B8-5B0589D49354}"/>
              </a:ext>
              <a:ext uri="{C183D7F6-B498-43B3-948B-1728B52AA6E4}">
                <adec:decorative xmlns:adec="http://schemas.microsoft.com/office/drawing/2017/decorative" val="1"/>
              </a:ext>
            </a:extLst>
          </p:cNvPr>
          <p:cNvGrpSpPr/>
          <p:nvPr/>
        </p:nvGrpSpPr>
        <p:grpSpPr>
          <a:xfrm>
            <a:off x="2016889" y="3805288"/>
            <a:ext cx="313262" cy="484352"/>
            <a:chOff x="1527120" y="4057047"/>
            <a:chExt cx="609826" cy="942886"/>
          </a:xfrm>
        </p:grpSpPr>
        <p:pic>
          <p:nvPicPr>
            <p:cNvPr id="18" name="Picture 17">
              <a:extLst>
                <a:ext uri="{FF2B5EF4-FFF2-40B4-BE49-F238E27FC236}">
                  <a16:creationId xmlns:a16="http://schemas.microsoft.com/office/drawing/2014/main" id="{67654C98-B41D-4B3B-8233-5FB68BF00FC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27120" y="4057047"/>
              <a:ext cx="609826" cy="942886"/>
            </a:xfrm>
            <a:prstGeom prst="rect">
              <a:avLst/>
            </a:prstGeom>
          </p:spPr>
        </p:pic>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89612E60-AD9F-4449-B541-C541E2A003DC}"/>
                    </a:ext>
                  </a:extLst>
                </p14:cNvPr>
                <p14:cNvContentPartPr/>
                <p14:nvPr/>
              </p14:nvContentPartPr>
              <p14:xfrm>
                <a:off x="1530898" y="4131208"/>
                <a:ext cx="22680" cy="390960"/>
              </p14:xfrm>
            </p:contentPart>
          </mc:Choice>
          <mc:Fallback xmlns="">
            <p:pic>
              <p:nvPicPr>
                <p:cNvPr id="19" name="Ink 18">
                  <a:extLst>
                    <a:ext uri="{FF2B5EF4-FFF2-40B4-BE49-F238E27FC236}">
                      <a16:creationId xmlns:a16="http://schemas.microsoft.com/office/drawing/2014/main" id="{89612E60-AD9F-4449-B541-C541E2A003DC}"/>
                    </a:ext>
                  </a:extLst>
                </p:cNvPr>
                <p:cNvPicPr/>
                <p:nvPr/>
              </p:nvPicPr>
              <p:blipFill>
                <a:blip r:embed="rId18"/>
                <a:stretch>
                  <a:fillRect/>
                </a:stretch>
              </p:blipFill>
              <p:spPr>
                <a:xfrm>
                  <a:off x="1461266" y="4062238"/>
                  <a:ext cx="161545" cy="528505"/>
                </a:xfrm>
                <a:prstGeom prst="rect">
                  <a:avLst/>
                </a:prstGeom>
              </p:spPr>
            </p:pic>
          </mc:Fallback>
        </mc:AlternateContent>
      </p:grpSp>
      <p:pic>
        <p:nvPicPr>
          <p:cNvPr id="40" name="Picture 39" descr="Logo&#10;&#10;Description automatically generated">
            <a:extLst>
              <a:ext uri="{FF2B5EF4-FFF2-40B4-BE49-F238E27FC236}">
                <a16:creationId xmlns:a16="http://schemas.microsoft.com/office/drawing/2014/main" id="{8448CC73-773A-4F11-890B-C3E633875F0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926866" y="2798692"/>
            <a:ext cx="493307" cy="493307"/>
          </a:xfrm>
          <a:prstGeom prst="rect">
            <a:avLst/>
          </a:prstGeom>
        </p:spPr>
      </p:pic>
    </p:spTree>
    <p:extLst>
      <p:ext uri="{BB962C8B-B14F-4D97-AF65-F5344CB8AC3E}">
        <p14:creationId xmlns:p14="http://schemas.microsoft.com/office/powerpoint/2010/main" val="382536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143000" y="4327525"/>
            <a:ext cx="6858000" cy="1646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749" rtl="0" eaLnBrk="1" fontAlgn="auto" latinLnBrk="0" hangingPunct="1">
              <a:lnSpc>
                <a:spcPct val="90000"/>
              </a:lnSpc>
              <a:spcBef>
                <a:spcPts val="750"/>
              </a:spcBef>
              <a:spcAft>
                <a:spcPts val="0"/>
              </a:spcAft>
              <a:buClrTx/>
              <a:buSzTx/>
              <a:buFont typeface="Arial"/>
              <a:buNone/>
              <a:tabLst/>
              <a:defRPr/>
            </a:pPr>
            <a:r>
              <a:rPr kumimoji="0" lang="en-US" sz="2400" b="1" i="0" u="none" strike="noStrike" kern="1200" cap="none" spc="0" normalizeH="0" baseline="0" noProof="0" dirty="0">
                <a:ln>
                  <a:noFill/>
                </a:ln>
                <a:solidFill>
                  <a:schemeClr val="bg1">
                    <a:lumMod val="65000"/>
                  </a:schemeClr>
                </a:solidFill>
                <a:effectLst/>
                <a:uLnTx/>
                <a:uFillTx/>
                <a:latin typeface="Source Sans Pro" charset="0"/>
                <a:ea typeface="Source Sans Pro" charset="0"/>
                <a:cs typeface="Source Sans Pro" charset="0"/>
              </a:rPr>
              <a:t>Gabrielle </a:t>
            </a:r>
            <a:r>
              <a:rPr kumimoji="0" lang="en-US" sz="2400" b="1" i="0" u="none" strike="noStrike" kern="1200" cap="none" spc="0" normalizeH="0" baseline="0" noProof="0" dirty="0" err="1">
                <a:ln>
                  <a:noFill/>
                </a:ln>
                <a:solidFill>
                  <a:schemeClr val="bg1">
                    <a:lumMod val="65000"/>
                  </a:schemeClr>
                </a:solidFill>
                <a:effectLst/>
                <a:uLnTx/>
                <a:uFillTx/>
                <a:latin typeface="Source Sans Pro" charset="0"/>
                <a:ea typeface="Source Sans Pro" charset="0"/>
                <a:cs typeface="Source Sans Pro" charset="0"/>
              </a:rPr>
              <a:t>Coner</a:t>
            </a:r>
            <a:endParaRPr kumimoji="0" lang="en-US" sz="2400" b="1" i="0" u="none" strike="noStrike" kern="1200" cap="none" spc="0" normalizeH="0" baseline="0" noProof="0" dirty="0">
              <a:ln>
                <a:noFill/>
              </a:ln>
              <a:solidFill>
                <a:schemeClr val="bg1">
                  <a:lumMod val="65000"/>
                </a:schemeClr>
              </a:solidFill>
              <a:effectLst/>
              <a:uLnTx/>
              <a:uFillTx/>
              <a:latin typeface="Source Sans Pro" charset="0"/>
              <a:ea typeface="Source Sans Pro" charset="0"/>
              <a:cs typeface="Source Sans Pro" charset="0"/>
            </a:endParaRPr>
          </a:p>
          <a:p>
            <a:pPr marL="0" marR="0" lvl="0" indent="0" algn="ctr" defTabSz="685749" rtl="0" eaLnBrk="1" fontAlgn="auto" latinLnBrk="0" hangingPunct="1">
              <a:lnSpc>
                <a:spcPct val="90000"/>
              </a:lnSpc>
              <a:spcBef>
                <a:spcPts val="750"/>
              </a:spcBef>
              <a:spcAft>
                <a:spcPts val="0"/>
              </a:spcAft>
              <a:buClrTx/>
              <a:buSzTx/>
              <a:buFont typeface="Arial"/>
              <a:buNone/>
              <a:tabLst/>
              <a:defRPr/>
            </a:pPr>
            <a:r>
              <a:rPr kumimoji="0" lang="en-US" sz="2400" b="1" i="0" u="none" strike="noStrike" kern="1200" cap="none" spc="0" normalizeH="0" baseline="0" noProof="0" dirty="0">
                <a:ln>
                  <a:noFill/>
                </a:ln>
                <a:solidFill>
                  <a:schemeClr val="bg1">
                    <a:lumMod val="65000"/>
                  </a:schemeClr>
                </a:solidFill>
                <a:effectLst/>
                <a:uLnTx/>
                <a:uFillTx/>
                <a:latin typeface="Source Sans Pro" charset="0"/>
                <a:ea typeface="Source Sans Pro" charset="0"/>
                <a:cs typeface="Source Sans Pro" charset="0"/>
              </a:rPr>
              <a:t>Business Opportunity Specialist</a:t>
            </a:r>
          </a:p>
          <a:p>
            <a:pPr marL="0" marR="0" lvl="0" indent="0" algn="ctr" defTabSz="685749" rtl="0" eaLnBrk="1" fontAlgn="auto" latinLnBrk="0" hangingPunct="1">
              <a:lnSpc>
                <a:spcPct val="90000"/>
              </a:lnSpc>
              <a:spcBef>
                <a:spcPts val="750"/>
              </a:spcBef>
              <a:spcAft>
                <a:spcPts val="0"/>
              </a:spcAft>
              <a:buClrTx/>
              <a:buSzTx/>
              <a:buFont typeface="Arial"/>
              <a:buNone/>
              <a:tabLst/>
              <a:defRPr/>
            </a:pPr>
            <a:r>
              <a:rPr kumimoji="0" lang="en-US" sz="2400" b="1" i="0" u="none" strike="noStrike" kern="1200" cap="none" spc="0" normalizeH="0" baseline="0" noProof="0" dirty="0">
                <a:ln>
                  <a:noFill/>
                </a:ln>
                <a:solidFill>
                  <a:schemeClr val="bg1">
                    <a:lumMod val="65000"/>
                  </a:schemeClr>
                </a:solidFill>
                <a:effectLst/>
                <a:uLnTx/>
                <a:uFillTx/>
                <a:latin typeface="Source Sans Pro" charset="0"/>
                <a:ea typeface="Source Sans Pro" charset="0"/>
                <a:cs typeface="Source Sans Pro" charset="0"/>
              </a:rPr>
              <a:t>(313) 324-3604 | gabrielle.coner@sba.gov</a:t>
            </a:r>
          </a:p>
        </p:txBody>
      </p:sp>
      <p:pic>
        <p:nvPicPr>
          <p:cNvPr id="3" name="Content Placeholder 4" title="Big Picture of a Question Mark">
            <a:extLst>
              <a:ext uri="{FF2B5EF4-FFF2-40B4-BE49-F238E27FC236}">
                <a16:creationId xmlns:a16="http://schemas.microsoft.com/office/drawing/2014/main" id="{7DCA74AD-FE0B-DB93-8197-A739B4525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431478"/>
            <a:ext cx="4033519" cy="2869209"/>
          </a:xfrm>
          <a:prstGeom prst="rect">
            <a:avLst/>
          </a:prstGeom>
        </p:spPr>
      </p:pic>
    </p:spTree>
    <p:extLst>
      <p:ext uri="{BB962C8B-B14F-4D97-AF65-F5344CB8AC3E}">
        <p14:creationId xmlns:p14="http://schemas.microsoft.com/office/powerpoint/2010/main" val="3902311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51F2C8-65DC-F640-9B5F-3B8D50879F30}"/>
              </a:ext>
              <a:ext uri="{C183D7F6-B498-43B3-948B-1728B52AA6E4}">
                <adec:decorative xmlns:adec="http://schemas.microsoft.com/office/drawing/2017/decorative" val="1"/>
              </a:ext>
            </a:extLst>
          </p:cNvPr>
          <p:cNvSpPr/>
          <p:nvPr/>
        </p:nvSpPr>
        <p:spPr>
          <a:xfrm>
            <a:off x="0" y="381000"/>
            <a:ext cx="9144000" cy="6858000"/>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B9CCE-0A03-744F-9138-34F1A54B3AA3}"/>
              </a:ext>
            </a:extLst>
          </p:cNvPr>
          <p:cNvSpPr>
            <a:spLocks noGrp="1"/>
          </p:cNvSpPr>
          <p:nvPr>
            <p:ph type="ctrTitle"/>
          </p:nvPr>
        </p:nvSpPr>
        <p:spPr>
          <a:xfrm>
            <a:off x="0" y="1122363"/>
            <a:ext cx="9144000" cy="2387600"/>
          </a:xfrm>
        </p:spPr>
        <p:txBody>
          <a:bodyPr>
            <a:noAutofit/>
          </a:bodyPr>
          <a:lstStyle/>
          <a:p>
            <a:br>
              <a:rPr lang="en-US" sz="6000" b="1" dirty="0">
                <a:solidFill>
                  <a:schemeClr val="bg1"/>
                </a:solidFill>
                <a:latin typeface="Source Sans Pro" panose="020B0503030403020204" pitchFamily="34" charset="0"/>
              </a:rPr>
            </a:br>
            <a:br>
              <a:rPr lang="en-US" sz="6000" dirty="0">
                <a:latin typeface="Source Sans Pro" panose="020B0503030403020204" pitchFamily="34" charset="0"/>
              </a:rPr>
            </a:br>
            <a:br>
              <a:rPr lang="en-US" sz="6000" dirty="0">
                <a:latin typeface="Source Sans Pro" panose="020B0503030403020204" pitchFamily="34" charset="0"/>
              </a:rPr>
            </a:br>
            <a:br>
              <a:rPr lang="en-US" sz="6000" dirty="0">
                <a:latin typeface="Source Sans Pro" panose="020B0503030403020204" pitchFamily="34" charset="0"/>
              </a:rPr>
            </a:br>
            <a:br>
              <a:rPr lang="en-US" sz="6000" dirty="0">
                <a:latin typeface="Source Sans Pro" panose="020B0503030403020204" pitchFamily="34" charset="0"/>
              </a:rPr>
            </a:br>
            <a:br>
              <a:rPr lang="en-US" sz="6000" dirty="0">
                <a:latin typeface="Source Sans Pro" panose="020B0503030403020204" pitchFamily="34" charset="0"/>
              </a:rPr>
            </a:br>
            <a:br>
              <a:rPr lang="en-US" sz="6000" dirty="0">
                <a:latin typeface="Source Sans Pro" panose="020B0503030403020204" pitchFamily="34" charset="0"/>
              </a:rPr>
            </a:br>
            <a:br>
              <a:rPr lang="en-US" sz="6000" dirty="0">
                <a:latin typeface="Source Sans Pro" panose="020B0503030403020204" pitchFamily="34" charset="0"/>
              </a:rPr>
            </a:br>
            <a:br>
              <a:rPr lang="en-US" sz="6000" b="1" dirty="0">
                <a:solidFill>
                  <a:schemeClr val="bg1"/>
                </a:solidFill>
                <a:latin typeface="Source Sans Pro" panose="020B0503030403020204" pitchFamily="34" charset="0"/>
              </a:rPr>
            </a:br>
            <a:r>
              <a:rPr lang="en-US" sz="6000" b="1" dirty="0">
                <a:solidFill>
                  <a:schemeClr val="bg1"/>
                </a:solidFill>
                <a:latin typeface="Source Sans Pro" panose="020B0503030403020204" pitchFamily="34" charset="0"/>
              </a:rPr>
              <a:t> </a:t>
            </a:r>
            <a:br>
              <a:rPr lang="en-US" sz="6000" dirty="0">
                <a:latin typeface="Source Sans Pro" panose="020B0503030403020204" pitchFamily="34" charset="0"/>
              </a:rPr>
            </a:br>
            <a:r>
              <a:rPr lang="en-US" sz="6000" dirty="0">
                <a:latin typeface="Source Sans Pro" panose="020B0503030403020204" pitchFamily="34" charset="0"/>
              </a:rPr>
              <a:t>How are we</a:t>
            </a:r>
            <a:br>
              <a:rPr lang="en-US" sz="6000" dirty="0">
                <a:latin typeface="Source Sans Pro" panose="020B0503030403020204" pitchFamily="34" charset="0"/>
              </a:rPr>
            </a:br>
            <a:r>
              <a:rPr lang="en-US" sz="6000" dirty="0">
                <a:latin typeface="Source Sans Pro" panose="020B0503030403020204" pitchFamily="34" charset="0"/>
              </a:rPr>
              <a:t>doing</a:t>
            </a:r>
            <a:r>
              <a:rPr lang="en-US" sz="6000" b="1" dirty="0">
                <a:solidFill>
                  <a:schemeClr val="bg1"/>
                </a:solidFill>
                <a:latin typeface="Source Sans Pro" panose="020B0503030403020204" pitchFamily="34" charset="0"/>
              </a:rPr>
              <a:t>?</a:t>
            </a:r>
          </a:p>
        </p:txBody>
      </p:sp>
      <p:sp>
        <p:nvSpPr>
          <p:cNvPr id="3" name="Subtitle 2">
            <a:extLst>
              <a:ext uri="{FF2B5EF4-FFF2-40B4-BE49-F238E27FC236}">
                <a16:creationId xmlns:a16="http://schemas.microsoft.com/office/drawing/2014/main" id="{2D2767AC-D454-F34F-BA79-8CDB5F3C6B66}"/>
              </a:ext>
            </a:extLst>
          </p:cNvPr>
          <p:cNvSpPr>
            <a:spLocks noGrp="1"/>
          </p:cNvSpPr>
          <p:nvPr>
            <p:ph type="subTitle" idx="1"/>
          </p:nvPr>
        </p:nvSpPr>
        <p:spPr>
          <a:xfrm>
            <a:off x="1143000" y="3962400"/>
            <a:ext cx="6858000" cy="1209992"/>
          </a:xfrm>
        </p:spPr>
        <p:txBody>
          <a:bodyPr>
            <a:normAutofit fontScale="77500" lnSpcReduction="20000"/>
          </a:bodyPr>
          <a:lstStyle/>
          <a:p>
            <a:r>
              <a:rPr lang="en-US" sz="4400" b="1" dirty="0">
                <a:solidFill>
                  <a:srgbClr val="CC0000"/>
                </a:solidFill>
                <a:latin typeface="Source Sans Pro Semibold" panose="020B0503030403020204" pitchFamily="34" charset="0"/>
                <a:ea typeface="Source Sans Pro Semibold" panose="020B0503030403020204" pitchFamily="34" charset="0"/>
              </a:rPr>
              <a:t>Please take a minute to let us know</a:t>
            </a:r>
          </a:p>
          <a:p>
            <a:r>
              <a:rPr lang="en-US" sz="3200" b="1" dirty="0">
                <a:solidFill>
                  <a:schemeClr val="bg1"/>
                </a:solidFill>
              </a:rPr>
              <a:t>www.sba.gov/feedback</a:t>
            </a:r>
            <a:endParaRPr lang="en-US" sz="3200" dirty="0">
              <a:solidFill>
                <a:schemeClr val="bg1"/>
              </a:solidFill>
            </a:endParaRPr>
          </a:p>
          <a:p>
            <a:endParaRPr lang="en-US" b="1" dirty="0">
              <a:latin typeface="Source Sans Pro Semibold" panose="020B0503030403020204" pitchFamily="34" charset="0"/>
              <a:ea typeface="Source Sans Pro Semibold" panose="020B0503030403020204" pitchFamily="34" charset="0"/>
            </a:endParaRPr>
          </a:p>
          <a:p>
            <a:endParaRPr lang="en-US" dirty="0"/>
          </a:p>
        </p:txBody>
      </p:sp>
      <p:pic>
        <p:nvPicPr>
          <p:cNvPr id="5" name="Picture 4" descr="SBA logo&#10;U.S. Small Business Administration">
            <a:extLst>
              <a:ext uri="{FF2B5EF4-FFF2-40B4-BE49-F238E27FC236}">
                <a16:creationId xmlns:a16="http://schemas.microsoft.com/office/drawing/2014/main" id="{33EC086A-7C1E-FB42-A153-C0D09CFF9F6C}"/>
              </a:ext>
            </a:extLst>
          </p:cNvPr>
          <p:cNvPicPr>
            <a:picLocks noChangeAspect="1"/>
          </p:cNvPicPr>
          <p:nvPr/>
        </p:nvPicPr>
        <p:blipFill>
          <a:blip r:embed="rId2"/>
          <a:stretch>
            <a:fillRect/>
          </a:stretch>
        </p:blipFill>
        <p:spPr>
          <a:xfrm>
            <a:off x="3712964" y="80011"/>
            <a:ext cx="1718072" cy="2290763"/>
          </a:xfrm>
          <a:prstGeom prst="rect">
            <a:avLst/>
          </a:prstGeom>
        </p:spPr>
      </p:pic>
      <p:pic>
        <p:nvPicPr>
          <p:cNvPr id="9" name="Picture 8" descr="QR code to www.sba.gov/feedback&#10;">
            <a:extLst>
              <a:ext uri="{FF2B5EF4-FFF2-40B4-BE49-F238E27FC236}">
                <a16:creationId xmlns:a16="http://schemas.microsoft.com/office/drawing/2014/main" id="{18C22688-D3E4-2040-81FD-3F11967B200A}"/>
              </a:ext>
            </a:extLst>
          </p:cNvPr>
          <p:cNvPicPr>
            <a:picLocks noChangeAspect="1"/>
          </p:cNvPicPr>
          <p:nvPr/>
        </p:nvPicPr>
        <p:blipFill>
          <a:blip r:embed="rId3"/>
          <a:stretch>
            <a:fillRect/>
          </a:stretch>
        </p:blipFill>
        <p:spPr>
          <a:xfrm>
            <a:off x="4170759" y="5329237"/>
            <a:ext cx="802481" cy="1069975"/>
          </a:xfrm>
          <a:prstGeom prst="rect">
            <a:avLst/>
          </a:prstGeom>
        </p:spPr>
      </p:pic>
    </p:spTree>
    <p:extLst>
      <p:ext uri="{BB962C8B-B14F-4D97-AF65-F5344CB8AC3E}">
        <p14:creationId xmlns:p14="http://schemas.microsoft.com/office/powerpoint/2010/main" val="409689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Source Sans Pro" panose="020B0503030403020204" pitchFamily="34" charset="0"/>
              </a:rPr>
              <a:t>Today’s Discussion</a:t>
            </a:r>
            <a:endParaRPr lang="en-US" dirty="0"/>
          </a:p>
        </p:txBody>
      </p:sp>
      <p:sp>
        <p:nvSpPr>
          <p:cNvPr id="3" name="Content Placeholder 2"/>
          <p:cNvSpPr>
            <a:spLocks noGrp="1"/>
          </p:cNvSpPr>
          <p:nvPr>
            <p:ph idx="1"/>
          </p:nvPr>
        </p:nvSpPr>
        <p:spPr/>
        <p:txBody>
          <a:bodyPr>
            <a:normAutofit fontScale="92500" lnSpcReduction="20000"/>
          </a:bodyPr>
          <a:lstStyle/>
          <a:p>
            <a:r>
              <a:rPr lang="en-US" sz="4400" dirty="0">
                <a:solidFill>
                  <a:srgbClr val="FF0000"/>
                </a:solidFill>
                <a:latin typeface="Source Sans Pro" panose="020B0503030403020204" pitchFamily="34" charset="0"/>
              </a:rPr>
              <a:t>SBA’s </a:t>
            </a:r>
            <a:r>
              <a:rPr lang="en-US" sz="4400" dirty="0" err="1">
                <a:solidFill>
                  <a:srgbClr val="FF0000"/>
                </a:solidFill>
                <a:latin typeface="Source Sans Pro" panose="020B0503030403020204" pitchFamily="34" charset="0"/>
              </a:rPr>
              <a:t>VetCert</a:t>
            </a:r>
            <a:r>
              <a:rPr lang="en-US" sz="4400" dirty="0">
                <a:solidFill>
                  <a:srgbClr val="FF0000"/>
                </a:solidFill>
                <a:latin typeface="Source Sans Pro" panose="020B0503030403020204" pitchFamily="34" charset="0"/>
              </a:rPr>
              <a:t> Program</a:t>
            </a:r>
          </a:p>
          <a:p>
            <a:r>
              <a:rPr lang="en-US" sz="4400" dirty="0">
                <a:solidFill>
                  <a:srgbClr val="FF0000"/>
                </a:solidFill>
                <a:latin typeface="Source Sans Pro" panose="020B0503030403020204" pitchFamily="34" charset="0"/>
              </a:rPr>
              <a:t>Overview</a:t>
            </a:r>
          </a:p>
          <a:p>
            <a:r>
              <a:rPr lang="en-US" sz="4400" dirty="0">
                <a:solidFill>
                  <a:srgbClr val="FF0000"/>
                </a:solidFill>
                <a:latin typeface="Source Sans Pro" panose="020B0503030403020204" pitchFamily="34" charset="0"/>
              </a:rPr>
              <a:t>New Certification Rules</a:t>
            </a:r>
          </a:p>
          <a:p>
            <a:r>
              <a:rPr lang="en-US" sz="4400" dirty="0">
                <a:solidFill>
                  <a:srgbClr val="002060"/>
                </a:solidFill>
                <a:latin typeface="Source Sans Pro" panose="020B0503030403020204" pitchFamily="34" charset="0"/>
              </a:rPr>
              <a:t>Benefits</a:t>
            </a:r>
          </a:p>
          <a:p>
            <a:r>
              <a:rPr lang="en-US" sz="4400" dirty="0">
                <a:solidFill>
                  <a:srgbClr val="FF0000"/>
                </a:solidFill>
                <a:latin typeface="Source Sans Pro" panose="020B0503030403020204" pitchFamily="34" charset="0"/>
              </a:rPr>
              <a:t>Eligibility</a:t>
            </a:r>
          </a:p>
          <a:p>
            <a:r>
              <a:rPr lang="en-US" sz="4400" dirty="0">
                <a:solidFill>
                  <a:srgbClr val="FF0000"/>
                </a:solidFill>
                <a:latin typeface="Source Sans Pro" panose="020B0503030403020204" pitchFamily="34" charset="0"/>
              </a:rPr>
              <a:t>Certification</a:t>
            </a:r>
          </a:p>
          <a:p>
            <a:r>
              <a:rPr lang="en-US" sz="4400" dirty="0">
                <a:solidFill>
                  <a:srgbClr val="002060"/>
                </a:solidFill>
                <a:latin typeface="Source Sans Pro" panose="020B0503030403020204" pitchFamily="34" charset="0"/>
              </a:rPr>
              <a:t>Tips</a:t>
            </a:r>
          </a:p>
          <a:p>
            <a:r>
              <a:rPr lang="en-US" sz="4400" dirty="0" err="1">
                <a:solidFill>
                  <a:srgbClr val="FF0000"/>
                </a:solidFill>
                <a:latin typeface="Source Sans Pro" panose="020B0503030403020204" pitchFamily="34" charset="0"/>
              </a:rPr>
              <a:t>VetBiz</a:t>
            </a:r>
            <a:r>
              <a:rPr lang="en-US" sz="4400" dirty="0">
                <a:solidFill>
                  <a:srgbClr val="FF0000"/>
                </a:solidFill>
                <a:latin typeface="Source Sans Pro" panose="020B0503030403020204" pitchFamily="34" charset="0"/>
              </a:rPr>
              <a:t> Central Resources</a:t>
            </a: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fld id="{B1AB44B9-F1EC-4F4B-88D4-413245C9CD3E}" type="slidenum">
              <a:rPr lang="en-US" smtClean="0"/>
              <a:t>4</a:t>
            </a:fld>
            <a:endParaRPr lang="en-US"/>
          </a:p>
        </p:txBody>
      </p:sp>
    </p:spTree>
    <p:extLst>
      <p:ext uri="{BB962C8B-B14F-4D97-AF65-F5344CB8AC3E}">
        <p14:creationId xmlns:p14="http://schemas.microsoft.com/office/powerpoint/2010/main" val="61709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5"/>
            <a:ext cx="7886700" cy="623575"/>
          </a:xfrm>
        </p:spPr>
        <p:txBody>
          <a:bodyPr>
            <a:normAutofit/>
          </a:bodyPr>
          <a:lstStyle/>
          <a:p>
            <a:r>
              <a:rPr lang="en-US" dirty="0"/>
              <a:t>Our Mission: </a:t>
            </a:r>
            <a:r>
              <a:rPr lang="en-US" dirty="0">
                <a:solidFill>
                  <a:schemeClr val="accent5"/>
                </a:solidFill>
              </a:rPr>
              <a:t>Supporting small businesses for 70 years</a:t>
            </a:r>
          </a:p>
        </p:txBody>
      </p:sp>
      <p:sp>
        <p:nvSpPr>
          <p:cNvPr id="4" name="TextBox 3"/>
          <p:cNvSpPr txBox="1"/>
          <p:nvPr/>
        </p:nvSpPr>
        <p:spPr>
          <a:xfrm>
            <a:off x="457200" y="2971800"/>
            <a:ext cx="8153400" cy="3200400"/>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defRPr sz="2400" spc="-75">
                <a:solidFill>
                  <a:srgbClr val="003F80"/>
                </a:solidFill>
                <a:latin typeface="Source Sans Pro" charset="0"/>
                <a:ea typeface="Source Sans Pro" charset="0"/>
                <a:cs typeface="Source Sans Pro"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0"/>
              </a:spcBef>
            </a:pPr>
            <a:r>
              <a:rPr lang="en-US" sz="2000" b="1" dirty="0"/>
              <a:t>The </a:t>
            </a:r>
            <a:r>
              <a:rPr lang="en-US" sz="2200" b="1" dirty="0">
                <a:solidFill>
                  <a:schemeClr val="accent5"/>
                </a:solidFill>
              </a:rPr>
              <a:t>U.S. Small Business Administration </a:t>
            </a:r>
            <a:r>
              <a:rPr lang="en-US" sz="2000" b="1" dirty="0"/>
              <a:t>makes the American dream of </a:t>
            </a:r>
            <a:r>
              <a:rPr lang="en-US" sz="2200" b="1" dirty="0">
                <a:solidFill>
                  <a:schemeClr val="accent5"/>
                </a:solidFill>
              </a:rPr>
              <a:t>business ownership a reality. </a:t>
            </a:r>
          </a:p>
          <a:p>
            <a:pPr>
              <a:spcBef>
                <a:spcPts val="0"/>
              </a:spcBef>
            </a:pPr>
            <a:endParaRPr lang="en-US" sz="2200" b="1" dirty="0">
              <a:solidFill>
                <a:schemeClr val="accent5"/>
              </a:solidFill>
            </a:endParaRPr>
          </a:p>
          <a:p>
            <a:pPr>
              <a:spcBef>
                <a:spcPts val="0"/>
              </a:spcBef>
            </a:pPr>
            <a:r>
              <a:rPr lang="en-US" sz="2000" b="1" dirty="0"/>
              <a:t>We </a:t>
            </a:r>
            <a:r>
              <a:rPr lang="en-US" sz="2200" b="1" dirty="0">
                <a:solidFill>
                  <a:schemeClr val="accent5"/>
                </a:solidFill>
              </a:rPr>
              <a:t>empower</a:t>
            </a:r>
            <a:r>
              <a:rPr lang="en-US" sz="2000" b="1" dirty="0"/>
              <a:t> </a:t>
            </a:r>
            <a:r>
              <a:rPr lang="en-US" sz="2200" b="1" dirty="0">
                <a:solidFill>
                  <a:schemeClr val="accent5"/>
                </a:solidFill>
              </a:rPr>
              <a:t>entrepreneurs</a:t>
            </a:r>
            <a:r>
              <a:rPr lang="en-US" sz="2000" b="1" dirty="0"/>
              <a:t> and small business owners with the </a:t>
            </a:r>
            <a:r>
              <a:rPr lang="en-US" sz="2200" b="1" dirty="0">
                <a:solidFill>
                  <a:schemeClr val="accent5"/>
                </a:solidFill>
              </a:rPr>
              <a:t>resources and support </a:t>
            </a:r>
            <a:r>
              <a:rPr lang="en-US" sz="2000" b="1" dirty="0"/>
              <a:t>they need to </a:t>
            </a:r>
            <a:r>
              <a:rPr lang="en-US" sz="2200" b="1" dirty="0">
                <a:solidFill>
                  <a:schemeClr val="accent5"/>
                </a:solidFill>
              </a:rPr>
              <a:t>start and grow </a:t>
            </a:r>
            <a:r>
              <a:rPr lang="en-US" sz="2000" b="1" dirty="0"/>
              <a:t>their businesses and </a:t>
            </a:r>
            <a:r>
              <a:rPr lang="en-US" sz="2200" b="1" dirty="0">
                <a:solidFill>
                  <a:schemeClr val="accent5"/>
                </a:solidFill>
              </a:rPr>
              <a:t>help with recovery</a:t>
            </a:r>
            <a:r>
              <a:rPr lang="en-US" sz="2000" b="1" dirty="0"/>
              <a:t> nationwide after a disaster. </a:t>
            </a:r>
          </a:p>
          <a:p>
            <a:pPr>
              <a:spcBef>
                <a:spcPts val="0"/>
              </a:spcBef>
            </a:pPr>
            <a:endParaRPr lang="en-US" sz="2000" b="1" dirty="0"/>
          </a:p>
          <a:p>
            <a:pPr>
              <a:spcBef>
                <a:spcPts val="0"/>
              </a:spcBef>
            </a:pPr>
            <a:r>
              <a:rPr lang="en-US" sz="2000" b="1" dirty="0"/>
              <a:t>Created in 1953, the SBA is the </a:t>
            </a:r>
            <a:r>
              <a:rPr lang="en-US" sz="2200" b="1" dirty="0">
                <a:solidFill>
                  <a:schemeClr val="accent5"/>
                </a:solidFill>
              </a:rPr>
              <a:t>only go-to resource and voice </a:t>
            </a:r>
            <a:r>
              <a:rPr lang="en-US" sz="2000" b="1" dirty="0"/>
              <a:t>for small businesses backed by the strength of the </a:t>
            </a:r>
            <a:r>
              <a:rPr lang="en-US" sz="2200" b="1" dirty="0">
                <a:solidFill>
                  <a:schemeClr val="accent5"/>
                </a:solidFill>
              </a:rPr>
              <a:t>federal government</a:t>
            </a:r>
            <a:r>
              <a:rPr lang="en-US" sz="2000" b="1" dirty="0"/>
              <a:t>.</a:t>
            </a:r>
          </a:p>
          <a:p>
            <a:endParaRPr lang="en-US" b="1" dirty="0"/>
          </a:p>
        </p:txBody>
      </p:sp>
      <p:pic>
        <p:nvPicPr>
          <p:cNvPr id="9" name="Picture 8" descr="Image with pictures of a pen and paper, an open sign, gears/cogs, and a chart.&#10;Plan your business&#10;Launch your business&#10;Manage your business&#10;Grow your busi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66800"/>
            <a:ext cx="7620000" cy="1723402"/>
          </a:xfrm>
          <a:prstGeom prst="rect">
            <a:avLst/>
          </a:prstGeom>
        </p:spPr>
      </p:pic>
    </p:spTree>
    <p:extLst>
      <p:ext uri="{BB962C8B-B14F-4D97-AF65-F5344CB8AC3E}">
        <p14:creationId xmlns:p14="http://schemas.microsoft.com/office/powerpoint/2010/main" val="166510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5"/>
            <a:ext cx="7886700" cy="623575"/>
          </a:xfrm>
        </p:spPr>
        <p:txBody>
          <a:bodyPr>
            <a:normAutofit/>
          </a:bodyPr>
          <a:lstStyle/>
          <a:p>
            <a:r>
              <a:rPr lang="en-US" dirty="0"/>
              <a:t>How We Help: </a:t>
            </a:r>
            <a:r>
              <a:rPr lang="en-US" dirty="0">
                <a:solidFill>
                  <a:schemeClr val="accent5"/>
                </a:solidFill>
              </a:rPr>
              <a:t>Four areas supporting success</a:t>
            </a:r>
          </a:p>
        </p:txBody>
      </p:sp>
      <p:pic>
        <p:nvPicPr>
          <p:cNvPr id="5" name="Picture 4" descr="Free business counseling&#10;SBA guaranteed business loans&#10;Home &amp; business disaster loans&#10;Federal government contrac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52" y="3124200"/>
            <a:ext cx="8686800" cy="2139762"/>
          </a:xfrm>
          <a:prstGeom prst="rect">
            <a:avLst/>
          </a:prstGeom>
        </p:spPr>
      </p:pic>
      <p:sp>
        <p:nvSpPr>
          <p:cNvPr id="7" name="Content Placeholder 2"/>
          <p:cNvSpPr txBox="1">
            <a:spLocks/>
          </p:cNvSpPr>
          <p:nvPr/>
        </p:nvSpPr>
        <p:spPr>
          <a:xfrm>
            <a:off x="417490" y="1447800"/>
            <a:ext cx="8229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spc="-75" dirty="0">
                <a:solidFill>
                  <a:srgbClr val="003F80"/>
                </a:solidFill>
                <a:latin typeface="Source Sans Pro" charset="0"/>
                <a:ea typeface="Source Sans Pro" charset="0"/>
                <a:cs typeface="Source Sans Pro" charset="0"/>
              </a:rPr>
              <a:t>The SBA is the  </a:t>
            </a:r>
            <a:r>
              <a:rPr lang="en-US" sz="2400" b="1" spc="-75" dirty="0">
                <a:solidFill>
                  <a:schemeClr val="accent5"/>
                </a:solidFill>
                <a:latin typeface="Source Sans Pro" charset="0"/>
                <a:ea typeface="Source Sans Pro" charset="0"/>
                <a:cs typeface="Source Sans Pro" charset="0"/>
              </a:rPr>
              <a:t>go-to resource </a:t>
            </a:r>
            <a:r>
              <a:rPr lang="en-US" sz="2400" spc="-75" dirty="0">
                <a:solidFill>
                  <a:srgbClr val="003F80"/>
                </a:solidFill>
                <a:latin typeface="Source Sans Pro" charset="0"/>
                <a:ea typeface="Source Sans Pro" charset="0"/>
                <a:cs typeface="Source Sans Pro" charset="0"/>
              </a:rPr>
              <a:t>for access to capital, valuable resources, business know-how, and the right expertise for </a:t>
            </a:r>
            <a:r>
              <a:rPr lang="en-US" sz="2400" b="1" spc="-75" dirty="0">
                <a:solidFill>
                  <a:schemeClr val="accent5"/>
                </a:solidFill>
                <a:latin typeface="Source Sans Pro" charset="0"/>
                <a:ea typeface="Source Sans Pro" charset="0"/>
                <a:cs typeface="Source Sans Pro" charset="0"/>
              </a:rPr>
              <a:t>every stage</a:t>
            </a:r>
            <a:r>
              <a:rPr lang="en-US" sz="2400" spc="-75" dirty="0">
                <a:solidFill>
                  <a:srgbClr val="003F80"/>
                </a:solidFill>
                <a:latin typeface="Source Sans Pro" charset="0"/>
                <a:ea typeface="Source Sans Pro" charset="0"/>
                <a:cs typeface="Source Sans Pro" charset="0"/>
              </a:rPr>
              <a:t> of your business lifecycle. </a:t>
            </a:r>
          </a:p>
        </p:txBody>
      </p:sp>
    </p:spTree>
    <p:extLst>
      <p:ext uri="{BB962C8B-B14F-4D97-AF65-F5344CB8AC3E}">
        <p14:creationId xmlns:p14="http://schemas.microsoft.com/office/powerpoint/2010/main" val="38908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pPr>
              <a:defRPr/>
            </a:pPr>
            <a:r>
              <a:rPr lang="en-US" sz="4500" dirty="0">
                <a:latin typeface="Source Sans Pro" panose="020B0503030403020204" pitchFamily="34" charset="0"/>
              </a:rPr>
              <a:t>THANK YOU!</a:t>
            </a:r>
          </a:p>
        </p:txBody>
      </p:sp>
      <p:sp>
        <p:nvSpPr>
          <p:cNvPr id="4" name="Slide Number Placeholder 3"/>
          <p:cNvSpPr>
            <a:spLocks noGrp="1"/>
          </p:cNvSpPr>
          <p:nvPr>
            <p:ph type="sldNum" sz="quarter" idx="10"/>
          </p:nvPr>
        </p:nvSpPr>
        <p:spPr>
          <a:xfrm>
            <a:off x="521226" y="6194300"/>
            <a:ext cx="2394420"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D5DAC3-BD5C-44B9-854E-328926E59A9A}" type="datetimeFigureOut">
              <a:rPr lang="en-US" altLang="en-US" smtClean="0"/>
              <a:pPr>
                <a:defRPr/>
              </a:pPr>
              <a:t>11/20/2023</a:t>
            </a:fld>
            <a:endParaRPr lang="en-US"/>
          </a:p>
        </p:txBody>
      </p:sp>
      <p:pic>
        <p:nvPicPr>
          <p:cNvPr id="21508" name="Picture 2" descr="Seals for the U.S. Department of the Navy, U.S. Marine Corps, U.S. Department of the Army, U.S. Coast Guard, and U.S. Department of the Air For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2986" y="2064059"/>
            <a:ext cx="5176838" cy="3394472"/>
          </a:xfrm>
          <a:solidFill>
            <a:srgbClr val="FF0000"/>
          </a:solidFill>
        </p:spPr>
      </p:pic>
    </p:spTree>
    <p:extLst>
      <p:ext uri="{BB962C8B-B14F-4D97-AF65-F5344CB8AC3E}">
        <p14:creationId xmlns:p14="http://schemas.microsoft.com/office/powerpoint/2010/main" val="232190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989EF2-D762-F2D5-2FB9-DFDC721E4D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C0FBF-5775-B247-928D-19191E4CA979}"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4" name="Title 3">
            <a:extLst>
              <a:ext uri="{FF2B5EF4-FFF2-40B4-BE49-F238E27FC236}">
                <a16:creationId xmlns:a16="http://schemas.microsoft.com/office/drawing/2014/main" id="{5EE4AE33-913A-8A2D-8937-A2D744C9A286}"/>
              </a:ext>
            </a:extLst>
          </p:cNvPr>
          <p:cNvSpPr>
            <a:spLocks noGrp="1"/>
          </p:cNvSpPr>
          <p:nvPr>
            <p:ph type="title"/>
          </p:nvPr>
        </p:nvSpPr>
        <p:spPr>
          <a:xfrm>
            <a:off x="629841" y="373996"/>
            <a:ext cx="7886700" cy="451746"/>
          </a:xfrm>
        </p:spPr>
        <p:txBody>
          <a:bodyPr>
            <a:normAutofit fontScale="90000"/>
          </a:bodyPr>
          <a:lstStyle/>
          <a:p>
            <a:r>
              <a:rPr lang="en-US"/>
              <a:t>Highlights of the New SBA Certification Program</a:t>
            </a:r>
          </a:p>
        </p:txBody>
      </p:sp>
      <p:sp>
        <p:nvSpPr>
          <p:cNvPr id="5" name="Content Placeholder 4">
            <a:extLst>
              <a:ext uri="{FF2B5EF4-FFF2-40B4-BE49-F238E27FC236}">
                <a16:creationId xmlns:a16="http://schemas.microsoft.com/office/drawing/2014/main" id="{B8C8AFA7-F414-B2DA-A35C-20DB48D15F57}"/>
              </a:ext>
            </a:extLst>
          </p:cNvPr>
          <p:cNvSpPr>
            <a:spLocks noGrp="1"/>
          </p:cNvSpPr>
          <p:nvPr>
            <p:ph idx="1"/>
          </p:nvPr>
        </p:nvSpPr>
        <p:spPr>
          <a:xfrm>
            <a:off x="629841" y="1063233"/>
            <a:ext cx="7886700" cy="5131074"/>
          </a:xfrm>
        </p:spPr>
        <p:txBody>
          <a:bodyPr>
            <a:normAutofit/>
          </a:bodyPr>
          <a:lstStyle/>
          <a:p>
            <a:pPr marL="342900" marR="0" lvl="0" indent="-342900">
              <a:lnSpc>
                <a:spcPct val="115000"/>
              </a:lnSpc>
              <a:spcBef>
                <a:spcPts val="0"/>
              </a:spcBef>
              <a:spcAft>
                <a:spcPts val="600"/>
              </a:spcAft>
              <a:buFont typeface="Symbol" panose="05050102010706020507" pitchFamily="18" charset="2"/>
              <a:buChar char=""/>
            </a:pPr>
            <a:r>
              <a:rPr lang="en-US" sz="1600">
                <a:effectLst/>
                <a:latin typeface="Source Sans Pro" panose="020B0503030403020204" pitchFamily="34" charset="0"/>
                <a:ea typeface="Calibri" panose="020F0502020204030204" pitchFamily="34" charset="0"/>
                <a:cs typeface="Arial" panose="020B0604020202020204" pitchFamily="34" charset="0"/>
              </a:rPr>
              <a:t>Along with the transfer to the SBA, there are changes to both the process and system to receive certification and make it easier for owners to have someone assist them in preparing their application.</a:t>
            </a:r>
          </a:p>
          <a:p>
            <a:pPr marL="342900" marR="0" lvl="0" indent="-342900">
              <a:lnSpc>
                <a:spcPct val="115000"/>
              </a:lnSpc>
              <a:spcBef>
                <a:spcPts val="0"/>
              </a:spcBef>
              <a:spcAft>
                <a:spcPts val="600"/>
              </a:spcAft>
              <a:buFont typeface="Symbol" panose="05050102010706020507" pitchFamily="18" charset="2"/>
              <a:buChar char=""/>
            </a:pPr>
            <a:r>
              <a:rPr lang="en-US" sz="1600">
                <a:effectLst/>
                <a:latin typeface="Source Sans Pro" panose="020B0503030403020204" pitchFamily="34" charset="0"/>
                <a:ea typeface="Calibri" panose="020F0502020204030204" pitchFamily="34" charset="0"/>
                <a:cs typeface="Arial" panose="020B0604020202020204" pitchFamily="34" charset="0"/>
              </a:rPr>
              <a:t>After the grace period expires for SDVOSBs, all VOSBs and SDVOSBs will be expected to be certified by the SBA to receive sole source or set aside awards from federal agencies.</a:t>
            </a:r>
          </a:p>
          <a:p>
            <a:pPr marL="342900" marR="0" lvl="0" indent="-342900">
              <a:lnSpc>
                <a:spcPct val="115000"/>
              </a:lnSpc>
              <a:spcBef>
                <a:spcPts val="0"/>
              </a:spcBef>
              <a:spcAft>
                <a:spcPts val="600"/>
              </a:spcAft>
              <a:buFont typeface="Symbol" panose="05050102010706020507" pitchFamily="18" charset="2"/>
              <a:buChar char=""/>
            </a:pPr>
            <a:r>
              <a:rPr lang="en-US" sz="1600">
                <a:effectLst/>
                <a:latin typeface="Source Sans Pro" panose="020B0503030403020204" pitchFamily="34" charset="0"/>
                <a:ea typeface="Calibri" panose="020F0502020204030204" pitchFamily="34" charset="0"/>
                <a:cs typeface="Arial" panose="020B0604020202020204" pitchFamily="34" charset="0"/>
              </a:rPr>
              <a:t>Agencies will continue to receive SDVOSB goaling credit for awards made to self-certified SDVOSB on non-SDVOSB set aside or sole source contracts. The SBA intends to reevaluate self-certification for goaling purposes once this program is launched.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600">
                <a:effectLst/>
                <a:latin typeface="Source Sans Pro" panose="020B0503030403020204" pitchFamily="34" charset="0"/>
                <a:ea typeface="Calibri" panose="020F0502020204030204" pitchFamily="34" charset="0"/>
                <a:cs typeface="Arial" panose="020B0604020202020204" pitchFamily="34" charset="0"/>
              </a:rPr>
              <a:t>The SBA </a:t>
            </a:r>
            <a:r>
              <a:rPr lang="en-US" sz="1600" err="1">
                <a:effectLst/>
                <a:latin typeface="Source Sans Pro" panose="020B0503030403020204" pitchFamily="34" charset="0"/>
                <a:ea typeface="Calibri" panose="020F0502020204030204" pitchFamily="34" charset="0"/>
                <a:cs typeface="Arial" panose="020B0604020202020204" pitchFamily="34" charset="0"/>
              </a:rPr>
              <a:t>VetCert</a:t>
            </a:r>
            <a:r>
              <a:rPr lang="en-US" sz="1600">
                <a:effectLst/>
                <a:latin typeface="Source Sans Pro" panose="020B0503030403020204" pitchFamily="34" charset="0"/>
                <a:ea typeface="Calibri" panose="020F0502020204030204" pitchFamily="34" charset="0"/>
                <a:cs typeface="Arial" panose="020B0604020202020204" pitchFamily="34" charset="0"/>
              </a:rPr>
              <a:t> program provides reciprocal certification for businesses with remaining eligibility in the WOSB and 8a programs.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600">
                <a:effectLst/>
                <a:latin typeface="Source Sans Pro" panose="020B0503030403020204" pitchFamily="34" charset="0"/>
                <a:ea typeface="Calibri" panose="020F0502020204030204" pitchFamily="34" charset="0"/>
                <a:cs typeface="Arial" panose="020B0604020202020204" pitchFamily="34" charset="0"/>
              </a:rPr>
              <a:t>Business-friendly approach to ownership requirements that aligns veteran certifications with the 8a and WOSB programs.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600">
                <a:effectLst/>
                <a:latin typeface="Source Sans Pro" panose="020B0503030403020204" pitchFamily="34" charset="0"/>
                <a:ea typeface="Calibri" panose="020F0502020204030204" pitchFamily="34" charset="0"/>
                <a:cs typeface="Arial" panose="020B0604020202020204" pitchFamily="34" charset="0"/>
              </a:rPr>
              <a:t>Joint ventures do not require certification although the managing partner must be SBA certified and the joint venture must request designation.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256557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CDAB5-144B-0C91-2CE2-9C0311944A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3C0FBF-5775-B247-928D-19191E4CA979}"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4" name="Title 3">
            <a:extLst>
              <a:ext uri="{FF2B5EF4-FFF2-40B4-BE49-F238E27FC236}">
                <a16:creationId xmlns:a16="http://schemas.microsoft.com/office/drawing/2014/main" id="{471684C4-E1B3-5DF6-13D2-9079A796D6DC}"/>
              </a:ext>
            </a:extLst>
          </p:cNvPr>
          <p:cNvSpPr>
            <a:spLocks noGrp="1"/>
          </p:cNvSpPr>
          <p:nvPr>
            <p:ph type="title"/>
          </p:nvPr>
        </p:nvSpPr>
        <p:spPr/>
        <p:txBody>
          <a:bodyPr/>
          <a:lstStyle/>
          <a:p>
            <a:r>
              <a:rPr lang="en-US"/>
              <a:t>Policy Highlights – Key Changes</a:t>
            </a:r>
          </a:p>
        </p:txBody>
      </p:sp>
      <p:sp>
        <p:nvSpPr>
          <p:cNvPr id="6" name="Content Placeholder 5">
            <a:extLst>
              <a:ext uri="{FF2B5EF4-FFF2-40B4-BE49-F238E27FC236}">
                <a16:creationId xmlns:a16="http://schemas.microsoft.com/office/drawing/2014/main" id="{C58E28A0-71B8-2554-0295-539F7CEC3551}"/>
              </a:ext>
            </a:extLst>
          </p:cNvPr>
          <p:cNvSpPr>
            <a:spLocks noGrp="1"/>
          </p:cNvSpPr>
          <p:nvPr>
            <p:ph idx="1"/>
          </p:nvPr>
        </p:nvSpPr>
        <p:spPr>
          <a:xfrm>
            <a:off x="627459" y="1205745"/>
            <a:ext cx="7886700" cy="4446510"/>
          </a:xfrm>
        </p:spPr>
        <p:txBody>
          <a:bodyPr>
            <a:normAutofit/>
          </a:bodyPr>
          <a:lstStyle/>
          <a:p>
            <a:r>
              <a:rPr lang="en-US" sz="1800">
                <a:latin typeface="Source Sans Pro" panose="020B0503030403020204" pitchFamily="34" charset="0"/>
              </a:rPr>
              <a:t>SDVOSBs need to be certified by the SBA to receive sole-source or set aside contracts from any federal agency</a:t>
            </a:r>
          </a:p>
          <a:p>
            <a:pPr lvl="1"/>
            <a:r>
              <a:rPr lang="en-US" sz="1500">
                <a:latin typeface="Source Sans Pro" panose="020B0503030403020204" pitchFamily="34" charset="0"/>
              </a:rPr>
              <a:t>SDVOSB government-wide goal is still 3%</a:t>
            </a:r>
          </a:p>
          <a:p>
            <a:pPr lvl="1"/>
            <a:r>
              <a:rPr lang="en-US" sz="1500">
                <a:latin typeface="Source Sans Pro" panose="020B0503030403020204" pitchFamily="34" charset="0"/>
              </a:rPr>
              <a:t>Agencies can still rely on self-certification for goaling purposes</a:t>
            </a:r>
          </a:p>
          <a:p>
            <a:pPr marL="457200" lvl="1" indent="0">
              <a:buNone/>
            </a:pPr>
            <a:endParaRPr lang="en-US" sz="1500">
              <a:latin typeface="Source Sans Pro" panose="020B0503030403020204" pitchFamily="34" charset="0"/>
            </a:endParaRPr>
          </a:p>
          <a:p>
            <a:r>
              <a:rPr lang="en-US" sz="1800">
                <a:latin typeface="Source Sans Pro" panose="020B0503030403020204" pitchFamily="34" charset="0"/>
              </a:rPr>
              <a:t>VOSBs continue to need to be certified for sole-source and set aside contracts from the VA under its Vets First Authority</a:t>
            </a:r>
          </a:p>
          <a:p>
            <a:pPr lvl="1"/>
            <a:r>
              <a:rPr lang="en-US" sz="1500">
                <a:latin typeface="Source Sans Pro" panose="020B0503030403020204" pitchFamily="34" charset="0"/>
              </a:rPr>
              <a:t>Other federal agencies do not have a mandate or authority to award contracts to VOSBs</a:t>
            </a:r>
          </a:p>
          <a:p>
            <a:endParaRPr lang="en-US" sz="1800">
              <a:latin typeface="Source Sans Pro" panose="020B0503030403020204" pitchFamily="34" charset="0"/>
            </a:endParaRPr>
          </a:p>
          <a:p>
            <a:r>
              <a:rPr lang="en-US" sz="1800">
                <a:effectLst/>
                <a:latin typeface="Source Sans Pro" panose="020B0503030403020204" pitchFamily="34" charset="0"/>
                <a:ea typeface="Calibri" panose="020F0502020204030204" pitchFamily="34" charset="0"/>
                <a:cs typeface="Segoe UI" panose="020B0502040204020203" pitchFamily="34" charset="0"/>
              </a:rPr>
              <a:t> The </a:t>
            </a:r>
            <a:r>
              <a:rPr lang="en-US" sz="1800">
                <a:latin typeface="Source Sans Pro" panose="020B0503030403020204" pitchFamily="34" charset="0"/>
                <a:ea typeface="Source Sans Pro" panose="020B0503030403020204" pitchFamily="34" charset="0"/>
              </a:rPr>
              <a:t>SBA has both the certification system (for small businesses to apply/reapply) and the search tool (for the public &amp; acquisition professionals)</a:t>
            </a:r>
          </a:p>
          <a:p>
            <a:pPr lvl="1"/>
            <a:r>
              <a:rPr lang="en-US" sz="1500">
                <a:effectLst/>
                <a:latin typeface="Source Sans Pro" panose="020B0503030403020204" pitchFamily="34" charset="0"/>
                <a:ea typeface="Source Sans Pro" panose="020B0503030403020204" pitchFamily="34" charset="0"/>
              </a:rPr>
              <a:t>SAM.gov will not accurately reflect SDVOSB/VOSB </a:t>
            </a:r>
            <a:r>
              <a:rPr lang="en-US" sz="1500">
                <a:latin typeface="Source Sans Pro" panose="020B0503030403020204" pitchFamily="34" charset="0"/>
                <a:ea typeface="Source Sans Pro" panose="020B0503030403020204" pitchFamily="34" charset="0"/>
              </a:rPr>
              <a:t>certification status </a:t>
            </a:r>
            <a:endParaRPr lang="en-US" sz="1500">
              <a:effectLst/>
              <a:latin typeface="Source Sans Pro" panose="020B0503030403020204" pitchFamily="34" charset="0"/>
              <a:ea typeface="Source Sans Pro" panose="020B0503030403020204" pitchFamily="34" charset="0"/>
            </a:endParaRPr>
          </a:p>
          <a:p>
            <a:pPr marL="0" indent="0">
              <a:buNone/>
            </a:pPr>
            <a:endParaRPr lang="en-US" sz="1800">
              <a:effectLst/>
              <a:latin typeface="Source Sans Pro" panose="020B0503030403020204" pitchFamily="34" charset="0"/>
              <a:ea typeface="Calibri" panose="020F0502020204030204" pitchFamily="34" charset="0"/>
              <a:cs typeface="Times New Roman" panose="02020603050405020304" pitchFamily="18" charset="0"/>
            </a:endParaRPr>
          </a:p>
          <a:p>
            <a:r>
              <a:rPr lang="en-US" sz="1800">
                <a:latin typeface="Source Sans Pro" panose="020B0503030403020204" pitchFamily="34" charset="0"/>
                <a:ea typeface="Calibri" panose="020F0502020204030204" pitchFamily="34" charset="0"/>
                <a:cs typeface="Times New Roman" panose="02020603050405020304" pitchFamily="18" charset="0"/>
              </a:rPr>
              <a:t>WOSB and 8(a) firms will have their certifications recognized if the qualifying individual(s) are the same across programs</a:t>
            </a:r>
            <a:endParaRPr lang="en-US" sz="1800">
              <a:effectLst/>
              <a:latin typeface="Source Sans Pro" panose="020B0503030403020204" pitchFamily="34" charset="0"/>
              <a:ea typeface="Calibri" panose="020F0502020204030204" pitchFamily="34" charset="0"/>
              <a:cs typeface="Segoe UI" panose="020B0502040204020203" pitchFamily="34" charset="0"/>
            </a:endParaRPr>
          </a:p>
          <a:p>
            <a:endParaRPr lang="en-US" sz="1800">
              <a:latin typeface="Source Sans Pro" panose="020B0503030403020204" pitchFamily="34" charset="0"/>
              <a:ea typeface="Calibri" panose="020F0502020204030204" pitchFamily="34" charset="0"/>
              <a:cs typeface="Segoe UI" panose="020B0502040204020203" pitchFamily="34" charset="0"/>
            </a:endParaRPr>
          </a:p>
          <a:p>
            <a:pPr marL="0" indent="0">
              <a:buNone/>
            </a:pPr>
            <a:endParaRPr lang="en-US" sz="1800">
              <a:effectLst/>
              <a:latin typeface="Source Sans Pro" panose="020B0503030403020204"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863832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Use Only"/>
</p:tagLst>
</file>

<file path=ppt/theme/theme1.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82706d8-95c0-48cc-aef3-5e3ecbe53914" xsi:nil="true"/>
    <lcf76f155ced4ddcb4097134ff3c332f xmlns="73220ce1-5d5b-4d73-90a2-67ecb32bd6e3">
      <Terms xmlns="http://schemas.microsoft.com/office/infopath/2007/PartnerControls"/>
    </lcf76f155ced4ddcb4097134ff3c332f>
    <SharedWithUsers xmlns="582706d8-95c0-48cc-aef3-5e3ecbe53914">
      <UserInfo>
        <DisplayName>Yoder, Nicole A. (Contractor)</DisplayName>
        <AccountId>7130</AccountId>
        <AccountType/>
      </UserInfo>
      <UserInfo>
        <DisplayName>James, Isabelle P.</DisplayName>
        <AccountId>7040</AccountId>
        <AccountType/>
      </UserInfo>
      <UserInfo>
        <DisplayName>Mays, Brian K. (Contractor)</DisplayName>
        <AccountId>7304</AccountId>
        <AccountType/>
      </UserInfo>
      <UserInfo>
        <DisplayName>Dussault, Aditi S.</DisplayName>
        <AccountId>6917</AccountId>
        <AccountType/>
      </UserInfo>
      <UserInfo>
        <DisplayName>Mendoza, Cristian A.</DisplayName>
        <AccountId>5566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B71B192EDD8A4FB06CFDE2974F4414" ma:contentTypeVersion="26" ma:contentTypeDescription="Create a new document." ma:contentTypeScope="" ma:versionID="6cf3045d0662b48398570f2da4fb0c61">
  <xsd:schema xmlns:xsd="http://www.w3.org/2001/XMLSchema" xmlns:xs="http://www.w3.org/2001/XMLSchema" xmlns:p="http://schemas.microsoft.com/office/2006/metadata/properties" xmlns:ns1="http://schemas.microsoft.com/sharepoint/v3" xmlns:ns2="582706d8-95c0-48cc-aef3-5e3ecbe53914" xmlns:ns3="73220ce1-5d5b-4d73-90a2-67ecb32bd6e3" targetNamespace="http://schemas.microsoft.com/office/2006/metadata/properties" ma:root="true" ma:fieldsID="a98409783145bdcf85d26ef8b315ea02" ns1:_="" ns2:_="" ns3:_="">
    <xsd:import namespace="http://schemas.microsoft.com/sharepoint/v3"/>
    <xsd:import namespace="582706d8-95c0-48cc-aef3-5e3ecbe53914"/>
    <xsd:import namespace="73220ce1-5d5b-4d73-90a2-67ecb32bd6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2706d8-95c0-48cc-aef3-5e3ecbe539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30b4a906-f53d-4acc-9786-517b136676d0}" ma:internalName="TaxCatchAll" ma:showField="CatchAllData" ma:web="582706d8-95c0-48cc-aef3-5e3ecbe539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220ce1-5d5b-4d73-90a2-67ecb32bd6e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fa0e949-ffd4-4536-b9e8-54043ebe243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4A8746-9775-4CE3-BDA4-5538EF1867DC}">
  <ds:schemaRefs>
    <ds:schemaRef ds:uri="http://purl.org/dc/dcmitype/"/>
    <ds:schemaRef ds:uri="http://purl.org/dc/terms/"/>
    <ds:schemaRef ds:uri="http://www.w3.org/XML/1998/namespace"/>
    <ds:schemaRef ds:uri="http://schemas.microsoft.com/sharepoint/v3"/>
    <ds:schemaRef ds:uri="http://schemas.microsoft.com/office/2006/metadata/properties"/>
    <ds:schemaRef ds:uri="582706d8-95c0-48cc-aef3-5e3ecbe53914"/>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3220ce1-5d5b-4d73-90a2-67ecb32bd6e3"/>
  </ds:schemaRefs>
</ds:datastoreItem>
</file>

<file path=customXml/itemProps2.xml><?xml version="1.0" encoding="utf-8"?>
<ds:datastoreItem xmlns:ds="http://schemas.openxmlformats.org/officeDocument/2006/customXml" ds:itemID="{A5AF15D6-3811-4672-B78F-57C81461C636}">
  <ds:schemaRefs>
    <ds:schemaRef ds:uri="582706d8-95c0-48cc-aef3-5e3ecbe53914"/>
    <ds:schemaRef ds:uri="73220ce1-5d5b-4d73-90a2-67ecb32bd6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1F4461-1885-4E4F-A3E1-0B0DB0A818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20313</TotalTime>
  <Words>3067</Words>
  <Application>Microsoft Office PowerPoint</Application>
  <PresentationFormat>On-screen Show (4:3)</PresentationFormat>
  <Paragraphs>306</Paragraphs>
  <Slides>32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Source Sans Pro</vt:lpstr>
      <vt:lpstr>Source Sans Pro Semibold</vt:lpstr>
      <vt:lpstr>Symbol</vt:lpstr>
      <vt:lpstr>Times New Roman</vt:lpstr>
      <vt:lpstr>Wingdings</vt:lpstr>
      <vt:lpstr>1_Office Theme</vt:lpstr>
      <vt:lpstr>Veteran Small Business Certification Program (VetCert)</vt:lpstr>
      <vt:lpstr>From the Administrator</vt:lpstr>
      <vt:lpstr>Veteran Small Business Certification Program</vt:lpstr>
      <vt:lpstr>Today’s Discussion</vt:lpstr>
      <vt:lpstr>Our Mission: Supporting small businesses for 70 years</vt:lpstr>
      <vt:lpstr>How We Help: Four areas supporting success</vt:lpstr>
      <vt:lpstr>THANK YOU!</vt:lpstr>
      <vt:lpstr>Highlights of the New SBA Certification Program</vt:lpstr>
      <vt:lpstr>Policy Highlights – Key Changes</vt:lpstr>
      <vt:lpstr>Policy Highlights – Key Changes (cont.)</vt:lpstr>
      <vt:lpstr>Benefits of SBA Certification</vt:lpstr>
      <vt:lpstr>WIIFM??</vt:lpstr>
      <vt:lpstr>Government-Wide Contracting Goals</vt:lpstr>
      <vt:lpstr>GOVERNMENT CONTRACTING WIIFM</vt:lpstr>
      <vt:lpstr>Eligibility</vt:lpstr>
      <vt:lpstr>One-Year Certification Extension</vt:lpstr>
      <vt:lpstr>Grace Period for Self-Certified Businesses</vt:lpstr>
      <vt:lpstr>Transfer of VA Verified Businesses to SBA</vt:lpstr>
      <vt:lpstr>What Does This Mean for VOSBs and SDVOSBs?</vt:lpstr>
      <vt:lpstr>Does the Transfer Affect VA’s “Veterans First” Authority?</vt:lpstr>
      <vt:lpstr>How Does a Business Prepare for Application?</vt:lpstr>
      <vt:lpstr>First Look: SBA's Veteran Small Business Certification Program </vt:lpstr>
      <vt:lpstr>Is the Veteran Small Business Certification Program Related to the SBA’s MySBA Initiative?</vt:lpstr>
      <vt:lpstr>TIPS &amp; MICHIGAN VETERAN RESOURCES</vt:lpstr>
      <vt:lpstr>VetBizCentral</vt:lpstr>
      <vt:lpstr>VetBizCentral</vt:lpstr>
      <vt:lpstr>VetBizCentral</vt:lpstr>
      <vt:lpstr>VetBizCentral</vt:lpstr>
      <vt:lpstr>For More Information</vt:lpstr>
      <vt:lpstr>Stay Connected SBA Links &amp; Contacts</vt:lpstr>
      <vt:lpstr>Gabrielle Coner Business Opportunity Specialist (313) 324-3604 | gabrielle.coner@sba.gov</vt:lpstr>
      <vt:lpstr>           How are we doing?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 Small Business Certification (VSBC) Program</dc:title>
  <dc:creator>Brian Mays</dc:creator>
  <cp:lastModifiedBy>YolandaGJohnson</cp:lastModifiedBy>
  <cp:revision>12</cp:revision>
  <cp:lastPrinted>2023-02-06T21:24:13Z</cp:lastPrinted>
  <dcterms:created xsi:type="dcterms:W3CDTF">2022-10-24T00:57:35Z</dcterms:created>
  <dcterms:modified xsi:type="dcterms:W3CDTF">2023-11-20T17:37:57Z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0x010100AEB71B192EDD8A4FB06CFDE2974F4414</vt:lpwstr>
  </property>
  <property fmtid="{D5CDD505-2E9C-101B-9397-08002B2CF9AE}" pid="3" name="MediaServiceImageTags">
    <vt:lpwstr/>
  </property>
</Properties>
</file>